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77"/>
  </p:notesMasterIdLst>
  <p:sldIdLst>
    <p:sldId id="375" r:id="rId2"/>
    <p:sldId id="381" r:id="rId3"/>
    <p:sldId id="622" r:id="rId4"/>
    <p:sldId id="385" r:id="rId5"/>
    <p:sldId id="386" r:id="rId6"/>
    <p:sldId id="389" r:id="rId7"/>
    <p:sldId id="446" r:id="rId8"/>
    <p:sldId id="447" r:id="rId9"/>
    <p:sldId id="445" r:id="rId10"/>
    <p:sldId id="448" r:id="rId11"/>
    <p:sldId id="449" r:id="rId12"/>
    <p:sldId id="450" r:id="rId13"/>
    <p:sldId id="451" r:id="rId14"/>
    <p:sldId id="452" r:id="rId15"/>
    <p:sldId id="453" r:id="rId16"/>
    <p:sldId id="454" r:id="rId17"/>
    <p:sldId id="455" r:id="rId18"/>
    <p:sldId id="456" r:id="rId19"/>
    <p:sldId id="457" r:id="rId20"/>
    <p:sldId id="458" r:id="rId21"/>
    <p:sldId id="459" r:id="rId22"/>
    <p:sldId id="460" r:id="rId23"/>
    <p:sldId id="461" r:id="rId24"/>
    <p:sldId id="462" r:id="rId25"/>
    <p:sldId id="463" r:id="rId26"/>
    <p:sldId id="464" r:id="rId27"/>
    <p:sldId id="465" r:id="rId28"/>
    <p:sldId id="466" r:id="rId29"/>
    <p:sldId id="467" r:id="rId30"/>
    <p:sldId id="468" r:id="rId31"/>
    <p:sldId id="469" r:id="rId32"/>
    <p:sldId id="470" r:id="rId33"/>
    <p:sldId id="471" r:id="rId34"/>
    <p:sldId id="472" r:id="rId35"/>
    <p:sldId id="473" r:id="rId36"/>
    <p:sldId id="474" r:id="rId37"/>
    <p:sldId id="475" r:id="rId38"/>
    <p:sldId id="476" r:id="rId39"/>
    <p:sldId id="477" r:id="rId40"/>
    <p:sldId id="478" r:id="rId41"/>
    <p:sldId id="479" r:id="rId42"/>
    <p:sldId id="480" r:id="rId43"/>
    <p:sldId id="481" r:id="rId44"/>
    <p:sldId id="482" r:id="rId45"/>
    <p:sldId id="483" r:id="rId46"/>
    <p:sldId id="484" r:id="rId47"/>
    <p:sldId id="485" r:id="rId48"/>
    <p:sldId id="486" r:id="rId49"/>
    <p:sldId id="487" r:id="rId50"/>
    <p:sldId id="488" r:id="rId51"/>
    <p:sldId id="489" r:id="rId52"/>
    <p:sldId id="490" r:id="rId53"/>
    <p:sldId id="491" r:id="rId54"/>
    <p:sldId id="492" r:id="rId55"/>
    <p:sldId id="493" r:id="rId56"/>
    <p:sldId id="494" r:id="rId57"/>
    <p:sldId id="495" r:id="rId58"/>
    <p:sldId id="496" r:id="rId59"/>
    <p:sldId id="497" r:id="rId60"/>
    <p:sldId id="498" r:id="rId61"/>
    <p:sldId id="499" r:id="rId62"/>
    <p:sldId id="500" r:id="rId63"/>
    <p:sldId id="501" r:id="rId64"/>
    <p:sldId id="502" r:id="rId65"/>
    <p:sldId id="503" r:id="rId66"/>
    <p:sldId id="504" r:id="rId67"/>
    <p:sldId id="505" r:id="rId68"/>
    <p:sldId id="506" r:id="rId69"/>
    <p:sldId id="507" r:id="rId70"/>
    <p:sldId id="508" r:id="rId71"/>
    <p:sldId id="509" r:id="rId72"/>
    <p:sldId id="510" r:id="rId73"/>
    <p:sldId id="511" r:id="rId74"/>
    <p:sldId id="512" r:id="rId75"/>
    <p:sldId id="513" r:id="rId76"/>
    <p:sldId id="514" r:id="rId77"/>
    <p:sldId id="515" r:id="rId78"/>
    <p:sldId id="516" r:id="rId79"/>
    <p:sldId id="517" r:id="rId80"/>
    <p:sldId id="518" r:id="rId81"/>
    <p:sldId id="519" r:id="rId82"/>
    <p:sldId id="520" r:id="rId83"/>
    <p:sldId id="521" r:id="rId84"/>
    <p:sldId id="522" r:id="rId85"/>
    <p:sldId id="523" r:id="rId86"/>
    <p:sldId id="524" r:id="rId87"/>
    <p:sldId id="535" r:id="rId88"/>
    <p:sldId id="536" r:id="rId89"/>
    <p:sldId id="537" r:id="rId90"/>
    <p:sldId id="538" r:id="rId91"/>
    <p:sldId id="539" r:id="rId92"/>
    <p:sldId id="540" r:id="rId93"/>
    <p:sldId id="541" r:id="rId94"/>
    <p:sldId id="542" r:id="rId95"/>
    <p:sldId id="543" r:id="rId96"/>
    <p:sldId id="544" r:id="rId97"/>
    <p:sldId id="545" r:id="rId98"/>
    <p:sldId id="546" r:id="rId99"/>
    <p:sldId id="547" r:id="rId100"/>
    <p:sldId id="548" r:id="rId101"/>
    <p:sldId id="549" r:id="rId102"/>
    <p:sldId id="550" r:id="rId103"/>
    <p:sldId id="551" r:id="rId104"/>
    <p:sldId id="552" r:id="rId105"/>
    <p:sldId id="553" r:id="rId106"/>
    <p:sldId id="554" r:id="rId107"/>
    <p:sldId id="555" r:id="rId108"/>
    <p:sldId id="556" r:id="rId109"/>
    <p:sldId id="557" r:id="rId110"/>
    <p:sldId id="558" r:id="rId111"/>
    <p:sldId id="559" r:id="rId112"/>
    <p:sldId id="560" r:id="rId113"/>
    <p:sldId id="561" r:id="rId114"/>
    <p:sldId id="562" r:id="rId115"/>
    <p:sldId id="563" r:id="rId116"/>
    <p:sldId id="564" r:id="rId117"/>
    <p:sldId id="565" r:id="rId118"/>
    <p:sldId id="566" r:id="rId119"/>
    <p:sldId id="567" r:id="rId120"/>
    <p:sldId id="568" r:id="rId121"/>
    <p:sldId id="569" r:id="rId122"/>
    <p:sldId id="570" r:id="rId123"/>
    <p:sldId id="571" r:id="rId124"/>
    <p:sldId id="572" r:id="rId125"/>
    <p:sldId id="573" r:id="rId126"/>
    <p:sldId id="574" r:id="rId127"/>
    <p:sldId id="575" r:id="rId128"/>
    <p:sldId id="576" r:id="rId129"/>
    <p:sldId id="577" r:id="rId130"/>
    <p:sldId id="578" r:id="rId131"/>
    <p:sldId id="579" r:id="rId132"/>
    <p:sldId id="580" r:id="rId133"/>
    <p:sldId id="581" r:id="rId134"/>
    <p:sldId id="582" r:id="rId135"/>
    <p:sldId id="583" r:id="rId136"/>
    <p:sldId id="584" r:id="rId137"/>
    <p:sldId id="585" r:id="rId138"/>
    <p:sldId id="586" r:id="rId139"/>
    <p:sldId id="587" r:id="rId140"/>
    <p:sldId id="588" r:id="rId141"/>
    <p:sldId id="589" r:id="rId142"/>
    <p:sldId id="590" r:id="rId143"/>
    <p:sldId id="591" r:id="rId144"/>
    <p:sldId id="592" r:id="rId145"/>
    <p:sldId id="593" r:id="rId146"/>
    <p:sldId id="594" r:id="rId147"/>
    <p:sldId id="595" r:id="rId148"/>
    <p:sldId id="596" r:id="rId149"/>
    <p:sldId id="597" r:id="rId150"/>
    <p:sldId id="598" r:id="rId151"/>
    <p:sldId id="599" r:id="rId152"/>
    <p:sldId id="600" r:id="rId153"/>
    <p:sldId id="601" r:id="rId154"/>
    <p:sldId id="602" r:id="rId155"/>
    <p:sldId id="603" r:id="rId156"/>
    <p:sldId id="604" r:id="rId157"/>
    <p:sldId id="605" r:id="rId158"/>
    <p:sldId id="606" r:id="rId159"/>
    <p:sldId id="607" r:id="rId160"/>
    <p:sldId id="608" r:id="rId161"/>
    <p:sldId id="609" r:id="rId162"/>
    <p:sldId id="610" r:id="rId163"/>
    <p:sldId id="611" r:id="rId164"/>
    <p:sldId id="612" r:id="rId165"/>
    <p:sldId id="613" r:id="rId166"/>
    <p:sldId id="614" r:id="rId167"/>
    <p:sldId id="615" r:id="rId168"/>
    <p:sldId id="616" r:id="rId169"/>
    <p:sldId id="617" r:id="rId170"/>
    <p:sldId id="620" r:id="rId171"/>
    <p:sldId id="619" r:id="rId172"/>
    <p:sldId id="618" r:id="rId173"/>
    <p:sldId id="621" r:id="rId174"/>
    <p:sldId id="433" r:id="rId175"/>
    <p:sldId id="384" r:id="rId176"/>
  </p:sldIdLst>
  <p:sldSz cx="9144000" cy="6858000" type="screen4x3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B432"/>
    <a:srgbClr val="E63246"/>
    <a:srgbClr val="874BA0"/>
    <a:srgbClr val="4B6EB9"/>
    <a:srgbClr val="305DBE"/>
    <a:srgbClr val="4B93E3"/>
    <a:srgbClr val="6BA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4890" autoAdjust="0"/>
    <p:restoredTop sz="92430" autoAdjust="0"/>
  </p:normalViewPr>
  <p:slideViewPr>
    <p:cSldViewPr>
      <p:cViewPr>
        <p:scale>
          <a:sx n="100" d="100"/>
          <a:sy n="100" d="100"/>
        </p:scale>
        <p:origin x="552" y="-3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73E7F-7578-4DD4-82FD-40C24D6EA17C}" type="datetimeFigureOut">
              <a:rPr lang="ru-RU" smtClean="0"/>
              <a:t>19.04.2020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04A8-8E84-4CDF-9B92-36B2179632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9565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3897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100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101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102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103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104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105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106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108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109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88857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79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84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85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86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87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88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90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91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92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93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94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95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96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98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0D80-164F-4ECE-A815-4FDD83F9BCA5}" type="datetime1">
              <a:rPr lang="ru-RU" smtClean="0"/>
              <a:t>19.04.2020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521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90CD5-AEFD-4FB0-8E05-A24BD20C7889}" type="datetime1">
              <a:rPr lang="ru-RU" smtClean="0"/>
              <a:t>19.04.2020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682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A9A4-3005-430B-8AC7-63EFCE895077}" type="datetime1">
              <a:rPr lang="ru-RU" smtClean="0"/>
              <a:t>19.04.2020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938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8CD6-BB20-4C52-B81D-B7785C33963A}" type="datetime1">
              <a:rPr lang="ru-RU" smtClean="0"/>
              <a:t>19.04.2020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664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B67C-FD54-4096-A385-8F8657C73047}" type="datetime1">
              <a:rPr lang="ru-RU" smtClean="0"/>
              <a:t>19.04.2020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071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76E6-C242-4724-A575-17A3D2DBE5B9}" type="datetime1">
              <a:rPr lang="ru-RU" smtClean="0"/>
              <a:t>19.04.2020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05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2084D-7615-4765-BEBB-FC2ADD0D2DA6}" type="datetime1">
              <a:rPr lang="ru-RU" smtClean="0"/>
              <a:t>19.04.2020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742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03A1-BF28-48BC-9995-A08902293C2F}" type="datetime1">
              <a:rPr lang="ru-RU" smtClean="0"/>
              <a:t>19.04.2020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042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2774-8C0E-4227-8A4F-13D7074C7957}" type="datetime1">
              <a:rPr lang="ru-RU" smtClean="0"/>
              <a:t>19.04.2020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707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009E-B0BA-40F4-9409-BAD477F7AA27}" type="datetime1">
              <a:rPr lang="ru-RU" smtClean="0"/>
              <a:t>19.04.2020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862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Чтобы добавить рисунок, перетащите его на заполнитель или щелкните значок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E8B98-2144-49DA-A188-3A9AAE81BE8F}" type="datetime1">
              <a:rPr lang="ru-RU" smtClean="0"/>
              <a:t>19.04.2020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593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E7E8C-EA9C-421C-A5E1-3533048FB457}" type="datetime1">
              <a:rPr lang="ru-RU" smtClean="0"/>
              <a:t>19.04.2020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8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500000000000000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55576" y="764704"/>
            <a:ext cx="5381465" cy="49679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1С:ERP Управление предприятием</a:t>
            </a:r>
            <a:endParaRPr lang="ru-RU" sz="2800" dirty="0">
              <a:solidFill>
                <a:schemeClr val="bg1"/>
              </a:solidFill>
              <a:latin typeface="Gilroy SemiBold" pitchFamily="50" charset="-5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930" y="2204864"/>
            <a:ext cx="2146605" cy="200490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1400" dirty="0"/>
              <a:t>Выполнили</a:t>
            </a:r>
          </a:p>
          <a:p>
            <a:r>
              <a:rPr lang="ru-RU" sz="1400" dirty="0"/>
              <a:t>А.О. Варламов</a:t>
            </a:r>
          </a:p>
          <a:p>
            <a:r>
              <a:rPr lang="ru-RU" sz="1400" dirty="0"/>
              <a:t>Студент, группа 171-371</a:t>
            </a:r>
          </a:p>
          <a:p>
            <a:r>
              <a:rPr lang="ru-RU" sz="1400" dirty="0"/>
              <a:t>С.Д. Селиванов</a:t>
            </a:r>
          </a:p>
          <a:p>
            <a:r>
              <a:rPr lang="ru-RU" sz="1400" dirty="0"/>
              <a:t>Студент, группа 171-372</a:t>
            </a:r>
          </a:p>
          <a:p>
            <a:r>
              <a:rPr lang="ru-RU" sz="1400" dirty="0"/>
              <a:t>В.А. Белов </a:t>
            </a:r>
          </a:p>
          <a:p>
            <a:r>
              <a:rPr lang="ru-RU" sz="1400" dirty="0"/>
              <a:t>Студент, группа 171-371</a:t>
            </a:r>
          </a:p>
          <a:p>
            <a:r>
              <a:rPr lang="ru-RU" sz="1400" dirty="0"/>
              <a:t>Н.А. Виноградов </a:t>
            </a:r>
          </a:p>
          <a:p>
            <a:r>
              <a:rPr lang="ru-RU" sz="1400" dirty="0"/>
              <a:t>Студент, группа 171-371</a:t>
            </a:r>
          </a:p>
        </p:txBody>
      </p:sp>
    </p:spTree>
    <p:extLst>
      <p:ext uri="{BB962C8B-B14F-4D97-AF65-F5344CB8AC3E}">
        <p14:creationId xmlns:p14="http://schemas.microsoft.com/office/powerpoint/2010/main" val="2436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настройки раздела учета «Деньги».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 descr="C:\Users\18EE~1\AppData\Local\Temp\Rar$DRa7608.1061\1 раздел\5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15" y="1628800"/>
            <a:ext cx="7056784" cy="4648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заказ на производство для клиента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УПРАВЛЕНИЕ ЗАКУПКАМИ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100</a:t>
            </a:fld>
            <a:endParaRPr lang="ru-RU" dirty="0"/>
          </a:p>
        </p:txBody>
      </p:sp>
      <p:pic>
        <p:nvPicPr>
          <p:cNvPr id="8" name="Объект 7" descr="C:\Users\18EE~1\AppData\Local\Temp\Rar$DIa34200.41403\4.3-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8708"/>
            <a:ext cx="8229600" cy="44289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55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расчет потребностей в заказах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УПРАВЛЕНИЕ ЗАКУПКАМИ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101</a:t>
            </a:fld>
            <a:endParaRPr lang="ru-RU" dirty="0"/>
          </a:p>
        </p:txBody>
      </p:sp>
      <p:pic>
        <p:nvPicPr>
          <p:cNvPr id="8" name="Объект 7" descr="C:\Users\18EE~1\AppData\Local\Temp\Rar$DIa34200.35127\4.3-3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7520"/>
            <a:ext cx="8229600" cy="44313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55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r>
              <a:rPr lang="ru-RU" sz="1800" dirty="0"/>
              <a:t>номенклатура «Мяч-гимнастический» Управление запасами 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УПРАВЛЕНИЕ ЗАКУПКАМИ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102</a:t>
            </a:fld>
            <a:endParaRPr lang="ru-RU" dirty="0"/>
          </a:p>
        </p:txBody>
      </p:sp>
      <p:pic>
        <p:nvPicPr>
          <p:cNvPr id="8" name="Объект 7" descr="C:\Users\18EE~1\AppData\Local\Temp\Rar$DIa34200.44063\4.3-4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5240"/>
            <a:ext cx="8229600" cy="4415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55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r>
              <a:rPr lang="ru-RU" sz="1800" dirty="0"/>
              <a:t>данные по продажам номенклатуры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УПРАВЛЕНИЕ ЗАКУПКАМИ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103</a:t>
            </a:fld>
            <a:endParaRPr lang="ru-RU" dirty="0"/>
          </a:p>
        </p:txBody>
      </p:sp>
      <p:pic>
        <p:nvPicPr>
          <p:cNvPr id="8" name="Объект 7" descr="C:\Users\18EE~1\AppData\Local\Temp\Rar$DIa34200.960\4.3-5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3151"/>
            <a:ext cx="8229600" cy="4440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55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обеспечение заказа </a:t>
            </a:r>
            <a:r>
              <a:rPr lang="ru-RU" sz="1800" dirty="0" smtClean="0"/>
              <a:t>покупателя	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УПРАВЛЕНИЕ ЗАКУПКАМИ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104</a:t>
            </a:fld>
            <a:endParaRPr lang="ru-RU" dirty="0"/>
          </a:p>
        </p:txBody>
      </p:sp>
      <p:pic>
        <p:nvPicPr>
          <p:cNvPr id="8" name="Объект 7" descr="C:\Users\18EE~1\AppData\Local\Temp\Rar$DIa34200.6193\4.3-6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7813"/>
            <a:ext cx="8229600" cy="4410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55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график движения запасов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УПРАВЛЕНИЕ ЗАКУПКАМИ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105</a:t>
            </a:fld>
            <a:endParaRPr lang="ru-RU" dirty="0"/>
          </a:p>
        </p:txBody>
      </p:sp>
      <p:pic>
        <p:nvPicPr>
          <p:cNvPr id="8" name="Объект 7" descr="C:\Users\18EE~1\AppData\Local\Temp\Rar$DIa34200.12076\4.3-7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25534"/>
            <a:ext cx="8229600" cy="4475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55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«Инвентаризация»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СКЛАДСКОЙ УЧЕТ ЗАКАЗОВ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106</a:t>
            </a:fld>
            <a:endParaRPr lang="ru-RU" dirty="0"/>
          </a:p>
        </p:txBody>
      </p:sp>
      <p:pic>
        <p:nvPicPr>
          <p:cNvPr id="8" name="Объект 7" descr="C:\Users\18EE~1\AppData\Local\Temp\Rar$DIa34200.16413\5.1-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4946"/>
            <a:ext cx="8229600" cy="4436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55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«Списание запасов»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СКЛАДСКОЙ УЧЕТ ЗАКАЗОВ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107</a:t>
            </a:fld>
            <a:endParaRPr lang="ru-RU" dirty="0"/>
          </a:p>
        </p:txBody>
      </p:sp>
      <p:pic>
        <p:nvPicPr>
          <p:cNvPr id="8" name="Объект 7" descr="C:\Users\18EE~1\AppData\Local\Temp\Rar$DIa34200.25518\5.1-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8512"/>
            <a:ext cx="8229600" cy="4429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32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«Оприходование запасов»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СКЛАДСКОЙ УЧЕТ ЗАКАЗОВ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108</a:t>
            </a:fld>
            <a:endParaRPr lang="ru-RU" dirty="0"/>
          </a:p>
        </p:txBody>
      </p:sp>
      <p:pic>
        <p:nvPicPr>
          <p:cNvPr id="8" name="Объект 7" descr="C:\Users\18EE~1\AppData\Local\Temp\Rar$DIa34200.27553\5.1-3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5933"/>
            <a:ext cx="8229600" cy="44344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32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«Перемещение запасов»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СКЛАДСКОЙ УЧЕТ ЗАКАЗОВ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109</a:t>
            </a:fld>
            <a:endParaRPr lang="ru-RU" dirty="0"/>
          </a:p>
        </p:txBody>
      </p:sp>
      <p:pic>
        <p:nvPicPr>
          <p:cNvPr id="8" name="Объект 7" descr="C:\Users\18EE~1\AppData\Local\Temp\Rar$DIa34200.34331\5.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22757"/>
            <a:ext cx="8229600" cy="44808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32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форма списка справочника «Организация».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11</a:t>
            </a:fld>
            <a:endParaRPr lang="ru-RU" dirty="0"/>
          </a:p>
        </p:txBody>
      </p:sp>
      <p:pic>
        <p:nvPicPr>
          <p:cNvPr id="8" name="Объект 7" descr="C:\Users\18EE~1\AppData\Local\Temp\Rar$DRa7608.14757\1 раздел\6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1099794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«Остатки товаров на складах»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СКЛАДСКОЙ УЧЕТ ЗАКАЗОВ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110</a:t>
            </a:fld>
            <a:endParaRPr lang="ru-RU" dirty="0"/>
          </a:p>
        </p:txBody>
      </p:sp>
      <p:pic>
        <p:nvPicPr>
          <p:cNvPr id="8" name="Объект 7" descr="C:\Users\18EE~1\AppData\Local\Temp\Rar$DIa34200.36927\5.2-3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3359"/>
            <a:ext cx="8229600" cy="4459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32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«Движение товаров»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СКЛАДСКОЙ УЧЕТ ЗАКАЗОВ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111</a:t>
            </a:fld>
            <a:endParaRPr lang="ru-RU" dirty="0"/>
          </a:p>
        </p:txBody>
      </p:sp>
      <p:pic>
        <p:nvPicPr>
          <p:cNvPr id="8" name="Объект 7" descr="C:\Users\18EE~1\AppData\Local\Temp\Rar$DIa34200.4756\5.3-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7520"/>
            <a:ext cx="8229600" cy="44313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32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«Себестоимость остатков»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СКЛАДСКОЙ УЧЕТ ЗАКАЗОВ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112</a:t>
            </a:fld>
            <a:endParaRPr lang="ru-RU" dirty="0"/>
          </a:p>
        </p:txBody>
      </p:sp>
      <p:pic>
        <p:nvPicPr>
          <p:cNvPr id="9" name="Объект 8" descr="C:\Users\18EE~1\AppData\Local\Temp\Rar$DIa34200.8360\5.3-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1283"/>
            <a:ext cx="8229600" cy="4423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489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Отчет «Расчеты с покупателями»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113</a:t>
            </a:fld>
            <a:endParaRPr lang="ru-RU" dirty="0"/>
          </a:p>
        </p:txBody>
      </p:sp>
      <p:pic>
        <p:nvPicPr>
          <p:cNvPr id="8" name="Объект 7" descr="C:\Users\18EE~1\AppData\Local\Temp\Rar$DIa34200.23897\6.1-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1090"/>
            <a:ext cx="8229600" cy="4424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693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r>
              <a:rPr lang="ru-RU" sz="1800" dirty="0"/>
              <a:t>Отчет «Остатки по расчетам с покупателями»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114</a:t>
            </a:fld>
            <a:endParaRPr lang="ru-RU" dirty="0"/>
          </a:p>
        </p:txBody>
      </p:sp>
      <p:pic>
        <p:nvPicPr>
          <p:cNvPr id="8" name="Объект 7" descr="C:\Users\18EE~1\AppData\Local\Temp\Rar$DIa34200.33463\6.1-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1293"/>
            <a:ext cx="8229600" cy="4463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693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Отчет «Задолженность покупателей»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115</a:t>
            </a:fld>
            <a:endParaRPr lang="ru-RU" dirty="0"/>
          </a:p>
        </p:txBody>
      </p:sp>
      <p:pic>
        <p:nvPicPr>
          <p:cNvPr id="8" name="Объект 7" descr="C:\Users\18EE~1\AppData\Local\Temp\Rar$DIa34200.37935\6.1-3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0310"/>
            <a:ext cx="8229600" cy="4425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879206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Отчет «Расчеты с поставщиками»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116</a:t>
            </a:fld>
            <a:endParaRPr lang="ru-RU" dirty="0"/>
          </a:p>
        </p:txBody>
      </p:sp>
      <p:pic>
        <p:nvPicPr>
          <p:cNvPr id="8" name="Объект 7" descr="C:\Users\18EE~1\AppData\Local\Temp\Rar$DIa34200.42517\6.1-4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3730"/>
            <a:ext cx="8229600" cy="44389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график задолженности по срокам долга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117</a:t>
            </a:fld>
            <a:endParaRPr lang="ru-RU" dirty="0"/>
          </a:p>
        </p:txBody>
      </p:sp>
      <p:pic>
        <p:nvPicPr>
          <p:cNvPr id="8" name="Объект 7" descr="C:\Users\18EE~1\AppData\Local\Temp\Rar$DIa34200.3329\6.1-5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49" y="1600200"/>
            <a:ext cx="8223301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«Взаиморасчеты»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118</a:t>
            </a:fld>
            <a:endParaRPr lang="ru-RU" dirty="0"/>
          </a:p>
        </p:txBody>
      </p:sp>
      <p:pic>
        <p:nvPicPr>
          <p:cNvPr id="8" name="Объект 7" descr="C:\Users\18EE~1\AppData\Local\Temp\Rar$DIa34200.18154\6.1-6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3668"/>
            <a:ext cx="8229600" cy="44190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«Пульс бизнеса»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119</a:t>
            </a:fld>
            <a:endParaRPr lang="ru-RU" dirty="0"/>
          </a:p>
        </p:txBody>
      </p:sp>
      <p:pic>
        <p:nvPicPr>
          <p:cNvPr id="8" name="Объект 7" descr="C:\Users\18EE~1\AppData\Local\Temp\Rar$DIa34200.21981\6.1-7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8708"/>
            <a:ext cx="8229600" cy="44289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карточка Организации.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12</a:t>
            </a:fld>
            <a:endParaRPr lang="ru-RU" dirty="0"/>
          </a:p>
        </p:txBody>
      </p:sp>
      <p:pic>
        <p:nvPicPr>
          <p:cNvPr id="8" name="Объект 7" descr="C:\Users\18EE~1\AppData\Local\Temp\Rar$DRa7608.33217\1 раздел\7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«Монитор руководителя»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120</a:t>
            </a:fld>
            <a:endParaRPr lang="ru-RU" dirty="0"/>
          </a:p>
        </p:txBody>
      </p:sp>
      <p:pic>
        <p:nvPicPr>
          <p:cNvPr id="8" name="Объект 7" descr="C:\Users\18EE~1\AppData\Local\Temp\Rar$DIa34200.27127\6.1-8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2090"/>
            <a:ext cx="8229600" cy="4422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создание документа  «Расход со счета»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121</a:t>
            </a:fld>
            <a:endParaRPr lang="ru-RU" dirty="0"/>
          </a:p>
        </p:txBody>
      </p:sp>
      <p:pic>
        <p:nvPicPr>
          <p:cNvPr id="8" name="Объект 7" descr="C:\Users\18EE~1\AppData\Local\Temp\Rar$DIa34200.32120\6.1-9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0987"/>
            <a:ext cx="8229600" cy="44643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форма подбора долгов поставщикам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122</a:t>
            </a:fld>
            <a:endParaRPr lang="ru-RU" dirty="0"/>
          </a:p>
        </p:txBody>
      </p:sp>
      <p:pic>
        <p:nvPicPr>
          <p:cNvPr id="8" name="Объект 7" descr="C:\Users\18EE~1\AppData\Local\Temp\Rar$DIa34200.36085\6.1-10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073" y="1600200"/>
            <a:ext cx="5569854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создание отчета «Форма корректировки долга»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123</a:t>
            </a:fld>
            <a:endParaRPr lang="ru-RU" dirty="0"/>
          </a:p>
        </p:txBody>
      </p:sp>
      <p:pic>
        <p:nvPicPr>
          <p:cNvPr id="8" name="Объект 7" descr="C:\Users\18EE~1\AppData\Local\Temp\Rar$DIa34200.40352\6.1-1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5733"/>
            <a:ext cx="8229600" cy="4434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создание отчета «Форма корректировки долга» вкладка Расчеты поставщикам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124</a:t>
            </a:fld>
            <a:endParaRPr lang="ru-RU" dirty="0"/>
          </a:p>
        </p:txBody>
      </p:sp>
      <p:pic>
        <p:nvPicPr>
          <p:cNvPr id="8" name="Объект 7" descr="C:\Users\18EE~1\AppData\Local\Temp\Rar$DIa34200.45014\6.1-1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7070"/>
            <a:ext cx="8229600" cy="44122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платежный календарь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125</a:t>
            </a:fld>
            <a:endParaRPr lang="ru-RU" dirty="0"/>
          </a:p>
        </p:txBody>
      </p:sp>
      <p:pic>
        <p:nvPicPr>
          <p:cNvPr id="8" name="Объект 7" descr="C:\Users\18EE~1\AppData\Local\Temp\Rar$DIa31252.20266\6.2-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5827"/>
            <a:ext cx="8229600" cy="43747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«поступление денег»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126</a:t>
            </a:fld>
            <a:endParaRPr lang="ru-RU" dirty="0"/>
          </a:p>
        </p:txBody>
      </p:sp>
      <p:pic>
        <p:nvPicPr>
          <p:cNvPr id="8" name="Объект 7" descr="C:\Users\18EE~1\AppData\Local\Temp\Rar$DIa31252.30108\6.2-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23977"/>
            <a:ext cx="8229600" cy="44784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«Заявка на расход денег»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127</a:t>
            </a:fld>
            <a:endParaRPr lang="ru-RU" dirty="0"/>
          </a:p>
        </p:txBody>
      </p:sp>
      <p:pic>
        <p:nvPicPr>
          <p:cNvPr id="8" name="Объект 7" descr="C:\Users\18EE~1\AppData\Local\Temp\Rar$DIa31252.40863\6.2-3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7628"/>
            <a:ext cx="8229600" cy="4411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отчет «Деньги»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128</a:t>
            </a:fld>
            <a:endParaRPr lang="ru-RU" dirty="0"/>
          </a:p>
        </p:txBody>
      </p:sp>
      <p:pic>
        <p:nvPicPr>
          <p:cNvPr id="8" name="Объект 7" descr="C:\Users\18EE~1\AppData\Local\Temp\Rar$DIa31252.43049\6.2-4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0570"/>
            <a:ext cx="8229600" cy="44452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отчет «Остатки денег»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129</a:t>
            </a:fld>
            <a:endParaRPr lang="ru-RU" dirty="0"/>
          </a:p>
        </p:txBody>
      </p:sp>
      <p:pic>
        <p:nvPicPr>
          <p:cNvPr id="8" name="Объект 7" descr="C:\Users\18EE~1\AppData\Local\Temp\Rar$DIa31252.46348\6.2-5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9737"/>
            <a:ext cx="8229600" cy="4446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создание факсимиле печати.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13</a:t>
            </a:fld>
            <a:endParaRPr lang="ru-RU" dirty="0"/>
          </a:p>
        </p:txBody>
      </p:sp>
      <p:pic>
        <p:nvPicPr>
          <p:cNvPr id="8" name="Объект 7" descr="C:\Users\18EE~1\AppData\Local\Temp\Rar$DRa7608.24149\1 раздел\8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91323"/>
            <a:ext cx="8229600" cy="4343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отчет «Монитор денег»</a:t>
            </a:r>
            <a:r>
              <a:rPr lang="ru-RU" sz="1800" dirty="0" smtClean="0"/>
              <a:t>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130</a:t>
            </a:fld>
            <a:endParaRPr lang="ru-RU" dirty="0"/>
          </a:p>
        </p:txBody>
      </p:sp>
      <p:pic>
        <p:nvPicPr>
          <p:cNvPr id="8" name="Объект 7" descr="C:\Users\18EE~1\AppData\Local\Temp\Rar$DIa31252.49353\6.2-6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9839"/>
            <a:ext cx="8229600" cy="4406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«списание материалов на выпуск продукции»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131</a:t>
            </a:fld>
            <a:endParaRPr lang="ru-RU" dirty="0"/>
          </a:p>
        </p:txBody>
      </p:sp>
      <p:pic>
        <p:nvPicPr>
          <p:cNvPr id="8" name="Объект 7" descr="C:\Users\18EE~1\AppData\Local\Temp\Rar$DIa31252.13287\6.3.1-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1502"/>
            <a:ext cx="8229600" cy="4443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«Сдельный </a:t>
            </a:r>
            <a:r>
              <a:rPr lang="ru-RU" sz="1800" dirty="0" smtClean="0"/>
              <a:t>наряд»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132</a:t>
            </a:fld>
            <a:endParaRPr lang="ru-RU" dirty="0"/>
          </a:p>
        </p:txBody>
      </p:sp>
      <p:pic>
        <p:nvPicPr>
          <p:cNvPr id="8" name="Объект 7" descr="C:\Users\18EE~1\AppData\Local\Temp\Rar$DIa31252.36154\6.3.1-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24897"/>
            <a:ext cx="8229600" cy="44765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«Заказ-наряд»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133</a:t>
            </a:fld>
            <a:endParaRPr lang="ru-RU" dirty="0"/>
          </a:p>
        </p:txBody>
      </p:sp>
      <p:pic>
        <p:nvPicPr>
          <p:cNvPr id="8" name="Объект 7" descr="C:\Users\18EE~1\AppData\Local\Temp\Rar$DIa31252.46691\6.3.1-3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9898"/>
            <a:ext cx="8229600" cy="44265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Расходов включенных в себестоимость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134</a:t>
            </a:fld>
            <a:endParaRPr lang="ru-RU" dirty="0"/>
          </a:p>
        </p:txBody>
      </p:sp>
      <p:pic>
        <p:nvPicPr>
          <p:cNvPr id="8" name="Объект 7" descr="C:\Users\18EE~1\AppData\Local\Temp\Rar$DIa31252.795\6.3.2-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4457"/>
            <a:ext cx="8229600" cy="4497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 документ Электроэнергии на нужды производства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135</a:t>
            </a:fld>
            <a:endParaRPr lang="ru-RU" dirty="0"/>
          </a:p>
        </p:txBody>
      </p:sp>
      <p:pic>
        <p:nvPicPr>
          <p:cNvPr id="8" name="Объект 7" descr="C:\Users\18EE~1\AppData\Local\Temp\Rar$DIa31252.6393\6.3.2-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55" y="1600200"/>
            <a:ext cx="8190089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Распределения затрат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136</a:t>
            </a:fld>
            <a:endParaRPr lang="ru-RU" dirty="0"/>
          </a:p>
        </p:txBody>
      </p:sp>
      <p:pic>
        <p:nvPicPr>
          <p:cNvPr id="8" name="Объект 7" descr="C:\Users\18EE~1\AppData\Local\Temp\Rar$DIa31252.11698\6.3.2-3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7566"/>
            <a:ext cx="8229600" cy="4451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Распределения затрат Вкладка продукция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137</a:t>
            </a:fld>
            <a:endParaRPr lang="ru-RU" dirty="0"/>
          </a:p>
        </p:txBody>
      </p:sp>
      <p:pic>
        <p:nvPicPr>
          <p:cNvPr id="8" name="Объект 7" descr="C:\Users\18EE~1\AppData\Local\Temp\Rar$DIa31252.16109\6.3.2-4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4643"/>
            <a:ext cx="8229600" cy="4517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Распределения затрат Вкладка Затраты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138</a:t>
            </a:fld>
            <a:endParaRPr lang="ru-RU" dirty="0"/>
          </a:p>
        </p:txBody>
      </p:sp>
      <p:pic>
        <p:nvPicPr>
          <p:cNvPr id="8" name="Объект 7" descr="C:\Users\18EE~1\AppData\Local\Temp\Rar$DIa31252.20987\6.3.2-5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0" y="1600200"/>
            <a:ext cx="8201979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Распределения затрат Вкладка Затраты -2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139</a:t>
            </a:fld>
            <a:endParaRPr lang="ru-RU" dirty="0"/>
          </a:p>
        </p:txBody>
      </p:sp>
      <p:pic>
        <p:nvPicPr>
          <p:cNvPr id="8" name="Объект 7" descr="C:\Users\18EE~1\AppData\Local\Temp\Rar$DIa31252.24242\6.3.2-6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29433"/>
            <a:ext cx="8229600" cy="4467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создание подписи физ. Лица.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14</a:t>
            </a:fld>
            <a:endParaRPr lang="ru-RU" dirty="0"/>
          </a:p>
        </p:txBody>
      </p:sp>
      <p:pic>
        <p:nvPicPr>
          <p:cNvPr id="8" name="Объект 7" descr="C:\Users\18EE~1\AppData\Local\Temp\Rar$DRa7608.46814\1 раздел\9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91323"/>
            <a:ext cx="8229600" cy="4343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отчет Себестоимость выпуска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140</a:t>
            </a:fld>
            <a:endParaRPr lang="ru-RU" dirty="0"/>
          </a:p>
        </p:txBody>
      </p:sp>
      <p:pic>
        <p:nvPicPr>
          <p:cNvPr id="8" name="Объект 7" descr="C:\Users\18EE~1\AppData\Local\Temp\Rar$DIa31252.28313\6.3.2-7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6433"/>
            <a:ext cx="8229600" cy="44134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«Расходы при импорте»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141</a:t>
            </a:fld>
            <a:endParaRPr lang="ru-RU" dirty="0"/>
          </a:p>
        </p:txBody>
      </p:sp>
      <p:pic>
        <p:nvPicPr>
          <p:cNvPr id="8" name="Объект 7" descr="C:\Users\18EE~1\AppData\Local\Temp\Rar$DIa31252.37224\6.4-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1758"/>
            <a:ext cx="8229600" cy="44428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«Расходы при импорте» вкладка «Разделы»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142</a:t>
            </a:fld>
            <a:endParaRPr lang="ru-RU" dirty="0"/>
          </a:p>
        </p:txBody>
      </p:sp>
      <p:pic>
        <p:nvPicPr>
          <p:cNvPr id="8" name="Объект 7" descr="C:\Users\18EE~1\AppData\Local\Temp\Rar$DIa31252.40509\6.4-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50" y="1600200"/>
            <a:ext cx="8217500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«Начисление зарплаты»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143</a:t>
            </a:fld>
            <a:endParaRPr lang="ru-RU" dirty="0"/>
          </a:p>
        </p:txBody>
      </p:sp>
      <p:pic>
        <p:nvPicPr>
          <p:cNvPr id="8" name="Объект 7" descr="C:\Users\18EE~1\AppData\Local\Temp\Rar$DIa31252.47562\6.5-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4138"/>
            <a:ext cx="8229600" cy="4438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«Помощник ввода начальных остатков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144</a:t>
            </a:fld>
            <a:endParaRPr lang="ru-RU" dirty="0"/>
          </a:p>
        </p:txBody>
      </p:sp>
      <p:pic>
        <p:nvPicPr>
          <p:cNvPr id="8" name="Объект 7" descr="C:\Users\18EE~1\AppData\Local\Temp\Rar$DIa31252.917\6.5-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3793"/>
            <a:ext cx="8229600" cy="4458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«Приходная накладная»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145</a:t>
            </a:fld>
            <a:endParaRPr lang="ru-RU" dirty="0"/>
          </a:p>
        </p:txBody>
      </p:sp>
      <p:pic>
        <p:nvPicPr>
          <p:cNvPr id="8" name="Объект 7" descr="C:\Users\18EE~1\AppData\Local\Temp\Rar$DIa31252.4781\6.5-3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978"/>
            <a:ext cx="8229600" cy="4456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«Зарплаты сотрудников»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146</a:t>
            </a:fld>
            <a:endParaRPr lang="ru-RU" dirty="0"/>
          </a:p>
        </p:txBody>
      </p:sp>
      <p:pic>
        <p:nvPicPr>
          <p:cNvPr id="8" name="Объект 7" descr="C:\Users\18EE~1\AppData\Local\Temp\Rar$DIa31252.8063\6.5-5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57" y="1806038"/>
            <a:ext cx="6514286" cy="4114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 документ «Доходы и расходы по отгрузке»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147</a:t>
            </a:fld>
            <a:endParaRPr lang="ru-RU" dirty="0"/>
          </a:p>
        </p:txBody>
      </p:sp>
      <p:pic>
        <p:nvPicPr>
          <p:cNvPr id="8" name="Объект 7" descr="C:\Users\18EE~1\AppData\Local\Temp\Rar$DIa31252.16099\6.6-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29136"/>
            <a:ext cx="8229600" cy="4468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9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r>
              <a:rPr lang="ru-RU" sz="1800" dirty="0"/>
              <a:t>документ «Доходы и расходы по заказам покупателей»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148</a:t>
            </a:fld>
            <a:endParaRPr lang="ru-RU" dirty="0"/>
          </a:p>
        </p:txBody>
      </p:sp>
      <p:pic>
        <p:nvPicPr>
          <p:cNvPr id="8" name="Объект 7" descr="C:\Users\18EE~1\AppData\Local\Temp\Rar$DIa31252.19653\6.6-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6433"/>
            <a:ext cx="8229600" cy="44134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9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«Начисление налогов»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149</a:t>
            </a:fld>
            <a:endParaRPr lang="ru-RU" dirty="0"/>
          </a:p>
        </p:txBody>
      </p:sp>
      <p:pic>
        <p:nvPicPr>
          <p:cNvPr id="8" name="Объект 7" descr="C:\Users\18EE~1\AppData\Local\Temp\Rar$DIa31252.24303\6.6-3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28239"/>
            <a:ext cx="8229600" cy="4469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9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юридические данные организации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 descr="C:\Users\18EE~1\AppData\Local\Temp\Rar$DRa7608.5640\1 раздел\1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1628800"/>
            <a:ext cx="6707031" cy="4283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«Доходы и расходы по </a:t>
            </a:r>
            <a:r>
              <a:rPr lang="ru-RU" sz="1800" dirty="0" smtClean="0"/>
              <a:t>отгрузке	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150</a:t>
            </a:fld>
            <a:endParaRPr lang="ru-RU" dirty="0"/>
          </a:p>
        </p:txBody>
      </p:sp>
      <p:pic>
        <p:nvPicPr>
          <p:cNvPr id="8" name="Объект 7" descr="C:\Users\18EE~1\AppData\Local\Temp\Rar$DIa31252.27422\6.6-4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9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отчет «Прибыли и </a:t>
            </a:r>
            <a:r>
              <a:rPr lang="ru-RU" sz="1800" dirty="0" smtClean="0"/>
              <a:t>убытки»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ФИНАНСЫ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151</a:t>
            </a:fld>
            <a:endParaRPr lang="ru-RU" dirty="0"/>
          </a:p>
        </p:txBody>
      </p:sp>
      <p:pic>
        <p:nvPicPr>
          <p:cNvPr id="8" name="Объект 7" descr="C:\Users\18EE~1\AppData\Local\Temp\Rar$DIa31252.32221\6.6-5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2960"/>
            <a:ext cx="8229600" cy="4400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9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карточка сотрудника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ЗАРПЛАТА И ПЕРСОНАЛ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152</a:t>
            </a:fld>
            <a:endParaRPr lang="ru-RU" dirty="0"/>
          </a:p>
        </p:txBody>
      </p:sp>
      <p:pic>
        <p:nvPicPr>
          <p:cNvPr id="8" name="Объект 7" descr="C:\Users\18EE~1\AppData\Local\Temp\Rar$DIa31252.1118\7.1-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0680"/>
            <a:ext cx="8229600" cy="43850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9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 прием на работу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ЗАРПЛАТА И ПЕРСОНАЛ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153</a:t>
            </a:fld>
            <a:endParaRPr lang="ru-RU" dirty="0"/>
          </a:p>
        </p:txBody>
      </p:sp>
      <p:pic>
        <p:nvPicPr>
          <p:cNvPr id="8" name="Объект 7" descr="C:\Users\18EE~1\AppData\Local\Temp\Rar$DIa31252.5238\7.1-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5240"/>
            <a:ext cx="8229600" cy="4415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2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 Штатное расписание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ЗАРПЛАТА И ПЕРСОНАЛ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154</a:t>
            </a:fld>
            <a:endParaRPr lang="ru-RU" dirty="0"/>
          </a:p>
        </p:txBody>
      </p:sp>
      <p:pic>
        <p:nvPicPr>
          <p:cNvPr id="8" name="Объект 7" descr="C:\Users\18EE~1\AppData\Local\Temp\Rar$DIa31252.9621\7.1-3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7813"/>
            <a:ext cx="8229600" cy="4410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2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r>
              <a:rPr lang="ru-RU" sz="1800" dirty="0"/>
              <a:t>отчет  Штатное расписание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ЗАРПЛАТА И ПЕРСОНАЛ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155</a:t>
            </a:fld>
            <a:endParaRPr lang="ru-RU" dirty="0"/>
          </a:p>
        </p:txBody>
      </p:sp>
      <p:pic>
        <p:nvPicPr>
          <p:cNvPr id="8" name="Объект 7" descr="C:\Users\18EE~1\AppData\Local\Temp\Rar$DIa31252.12901\7.1-4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9737"/>
            <a:ext cx="8229600" cy="4446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2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 «Задания на работу</a:t>
            </a:r>
            <a:r>
              <a:rPr lang="ru-RU" sz="1800" dirty="0" smtClean="0"/>
              <a:t>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ЗАРПЛАТА И ПЕРСОНАЛ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156</a:t>
            </a:fld>
            <a:endParaRPr lang="ru-RU" dirty="0"/>
          </a:p>
        </p:txBody>
      </p:sp>
      <p:pic>
        <p:nvPicPr>
          <p:cNvPr id="8" name="Объект 7" descr="C:\Users\18EE~1\AppData\Local\Temp\Rar$DIa31252.19397\7.2-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19574"/>
            <a:ext cx="8229600" cy="4287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2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 «Задания на работу»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ЗАРПЛАТА И ПЕРСОНАЛ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157</a:t>
            </a:fld>
            <a:endParaRPr lang="ru-RU" dirty="0"/>
          </a:p>
        </p:txBody>
      </p:sp>
      <p:pic>
        <p:nvPicPr>
          <p:cNvPr id="8" name="Объект 7" descr="C:\Users\18EE~1\AppData\Local\Temp\Rar$DIa31252.19397\7.2-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19574"/>
            <a:ext cx="8229600" cy="4287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2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календарь сотрудника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ЗАРПЛАТА И ПЕРСОНАЛ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158</a:t>
            </a:fld>
            <a:endParaRPr lang="ru-RU" dirty="0"/>
          </a:p>
        </p:txBody>
      </p:sp>
      <p:pic>
        <p:nvPicPr>
          <p:cNvPr id="8" name="Объект 7" descr="C:\Users\18EE~1\AppData\Local\Temp\Rar$DIa31252.29773\7.2-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3142"/>
            <a:ext cx="8229600" cy="44600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2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«Учет времени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ЗАРПЛАТА И ПЕРСОНАЛ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159</a:t>
            </a:fld>
            <a:endParaRPr lang="ru-RU" dirty="0"/>
          </a:p>
        </p:txBody>
      </p:sp>
      <p:pic>
        <p:nvPicPr>
          <p:cNvPr id="8" name="Объект 7" descr="C:\Users\18EE~1\AppData\Local\Temp\Rar$DIa31252.32840\7.2-3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0387"/>
            <a:ext cx="8229600" cy="4405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2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юридические данные </a:t>
            </a:r>
            <a:r>
              <a:rPr lang="ru-RU" sz="1800" dirty="0" smtClean="0"/>
              <a:t>организации -2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 descr="C:\Users\18EE~1\AppData\Local\Temp\Rar$DRa7608.7022\1 раздел\1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6792"/>
            <a:ext cx="7128792" cy="4571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отчет на месяц «Задания на работу»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ЗАРПЛАТА И ПЕРСОНАЛ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160</a:t>
            </a:fld>
            <a:endParaRPr lang="ru-RU" dirty="0"/>
          </a:p>
        </p:txBody>
      </p:sp>
      <p:pic>
        <p:nvPicPr>
          <p:cNvPr id="8" name="Объект 7" descr="C:\Users\18EE~1\AppData\Local\Temp\Rar$DIa31252.39223\7.3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2960"/>
            <a:ext cx="8229600" cy="4400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2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 календарь загрузки сотрудника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ЗАРПЛАТА И ПЕРСОНАЛ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161</a:t>
            </a:fld>
            <a:endParaRPr lang="ru-RU" dirty="0"/>
          </a:p>
        </p:txBody>
      </p:sp>
      <p:pic>
        <p:nvPicPr>
          <p:cNvPr id="8" name="Объект 7" descr="C:\Users\18EE~1\AppData\Local\Temp\Rar$DIa31252.48024\7.4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978"/>
            <a:ext cx="8229600" cy="4456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2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Табель сотрудников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ЗАРПЛАТА И ПЕРСОНАЛ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162</a:t>
            </a:fld>
            <a:endParaRPr lang="ru-RU" dirty="0"/>
          </a:p>
        </p:txBody>
      </p:sp>
      <p:pic>
        <p:nvPicPr>
          <p:cNvPr id="8" name="Объект 7" descr="C:\Users\18EE~1\AppData\Local\Temp\Rar$DIa31252.4103\7.5-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28464"/>
            <a:ext cx="8229600" cy="44694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2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График работы сотрудников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ЗАРПЛАТА И ПЕРСОНАЛ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163</a:t>
            </a:fld>
            <a:endParaRPr lang="ru-RU" dirty="0"/>
          </a:p>
        </p:txBody>
      </p:sp>
      <p:pic>
        <p:nvPicPr>
          <p:cNvPr id="8" name="Объект 7" descr="C:\Users\18EE~1\AppData\Local\Temp\Rar$DIa31252.7041\7.5-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25808"/>
            <a:ext cx="8229600" cy="4474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2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отработанного времени по дням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ЗАРПЛАТА И ПЕРСОНАЛ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164</a:t>
            </a:fld>
            <a:endParaRPr lang="ru-RU" dirty="0"/>
          </a:p>
        </p:txBody>
      </p:sp>
      <p:pic>
        <p:nvPicPr>
          <p:cNvPr id="8" name="Объект 7" descr="C:\Users\18EE~1\AppData\Local\Temp\Rar$DIa31252.10946\7.5-3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7918"/>
            <a:ext cx="8229600" cy="4430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2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виды начислений и удержаний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ЗАРПЛАТА И ПЕРСОНАЛ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165</a:t>
            </a:fld>
            <a:endParaRPr lang="ru-RU" dirty="0"/>
          </a:p>
        </p:txBody>
      </p:sp>
      <p:pic>
        <p:nvPicPr>
          <p:cNvPr id="8" name="Объект 7" descr="C:\Users\18EE~1\AppData\Local\Temp\Rar$DIa31252.16027\7.6-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9507"/>
            <a:ext cx="8229600" cy="4427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2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«Сдельный наряд»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ЗАРПЛАТА И ПЕРСОНАЛ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166</a:t>
            </a:fld>
            <a:endParaRPr lang="ru-RU" dirty="0"/>
          </a:p>
        </p:txBody>
      </p:sp>
      <p:pic>
        <p:nvPicPr>
          <p:cNvPr id="8" name="Объект 7" descr="C:\Users\18EE~1\AppData\Local\Temp\Rar$DIa31252.21391\7.6-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8034"/>
            <a:ext cx="8229600" cy="4490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2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«Заказ-наряд»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ЗАРПЛАТА И ПЕРСОНАЛ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167</a:t>
            </a:fld>
            <a:endParaRPr lang="ru-RU" dirty="0"/>
          </a:p>
        </p:txBody>
      </p:sp>
      <p:pic>
        <p:nvPicPr>
          <p:cNvPr id="8" name="Объект 7" descr="C:\Users\18EE~1\AppData\Local\Temp\Rar$DIa31252.24871\7.6-3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8745"/>
            <a:ext cx="8229600" cy="4488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2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«Начисление зарплаты»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ЗАРПЛАТА И ПЕРСОНАЛ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168</a:t>
            </a:fld>
            <a:endParaRPr lang="ru-RU" dirty="0"/>
          </a:p>
        </p:txBody>
      </p:sp>
      <p:pic>
        <p:nvPicPr>
          <p:cNvPr id="8" name="Объект 7" descr="C:\Users\18EE~1\AppData\Local\Temp\Rar$DIa31252.28382\7.6-4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05197"/>
            <a:ext cx="8229600" cy="4315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2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 отчет  «Начисление и задержание»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ЗАРПЛАТА И ПЕРСОНАЛ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169</a:t>
            </a:fld>
            <a:endParaRPr lang="ru-RU" dirty="0"/>
          </a:p>
        </p:txBody>
      </p:sp>
      <p:pic>
        <p:nvPicPr>
          <p:cNvPr id="8" name="Объект 7" descr="C:\Users\18EE~1\AppData\Local\Temp\Rar$DIa31252.31210\7.6-5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0093"/>
            <a:ext cx="8229600" cy="4426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2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r>
              <a:rPr lang="ru-RU" sz="1800" dirty="0"/>
              <a:t>создание организационно-структурной единицы компании.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17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 descr="C:\Users\18EE~1\AppData\Local\Temp\Rar$DRa7608.18184\1 раздел\1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918" y="1772816"/>
            <a:ext cx="6739457" cy="4283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список параметров расчетов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ЗАРПЛАТА И ПЕРСОНАЛ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170</a:t>
            </a:fld>
            <a:endParaRPr lang="ru-RU" dirty="0"/>
          </a:p>
        </p:txBody>
      </p:sp>
      <p:pic>
        <p:nvPicPr>
          <p:cNvPr id="8" name="Объект 7" descr="C:\Users\18EE~1\AppData\Local\Temp\Rar$DIa31252.40637\7.7-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0093"/>
            <a:ext cx="8229600" cy="4426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204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настройка выборки данных </a:t>
            </a:r>
            <a:r>
              <a:rPr lang="ru-RU" sz="1800" dirty="0" smtClean="0"/>
              <a:t>Выручка	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ЗАРПЛАТА И ПЕРСОНАЛ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171</a:t>
            </a:fld>
            <a:endParaRPr lang="ru-RU" dirty="0"/>
          </a:p>
        </p:txBody>
      </p:sp>
      <p:pic>
        <p:nvPicPr>
          <p:cNvPr id="8" name="Объект 7" descr="C:\Users\18EE~1\AppData\Local\Temp\Rar$DIa31252.46385\7.7-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25" y="1600200"/>
            <a:ext cx="8223749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204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настройка выборки данных Себестоимость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ЗАРПЛАТА И ПЕРСОНАЛ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172</a:t>
            </a:fld>
            <a:endParaRPr lang="ru-RU" dirty="0"/>
          </a:p>
        </p:txBody>
      </p:sp>
      <p:pic>
        <p:nvPicPr>
          <p:cNvPr id="8" name="Объект 7" descr="C:\Users\18EE~1\AppData\Local\Temp\Rar$DIa31252.49195\7.7-3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6370"/>
            <a:ext cx="8229600" cy="4493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204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настройка выборки данных Начисление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ЗАРПЛАТА И ПЕРСОНАЛ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173</a:t>
            </a:fld>
            <a:endParaRPr lang="ru-RU" dirty="0"/>
          </a:p>
        </p:txBody>
      </p:sp>
      <p:pic>
        <p:nvPicPr>
          <p:cNvPr id="9" name="Объект 8" descr="C:\Users\18EE~1\AppData\Local\Temp\Rar$DIa31252.5784\7.7-4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76" y="1600200"/>
            <a:ext cx="8160448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116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467544" y="1745059"/>
            <a:ext cx="8229600" cy="4348237"/>
          </a:xfrm>
        </p:spPr>
        <p:txBody>
          <a:bodyPr>
            <a:normAutofit/>
          </a:bodyPr>
          <a:lstStyle/>
          <a:p>
            <a:r>
              <a:rPr lang="ru-RU" sz="1800" dirty="0"/>
              <a:t>В ходе работы над проектом в "1С:ERP Управление предприятием" для предприятия были успешно внедрены подсистемы, имеющие иерархическую структуру. </a:t>
            </a:r>
          </a:p>
          <a:p>
            <a:r>
              <a:rPr lang="ru-RU" sz="1800" dirty="0"/>
              <a:t>Все подсистемы выделены по функциональному или структурному признаку и отвечают конкретным целям и задачам.</a:t>
            </a:r>
          </a:p>
          <a:p>
            <a:r>
              <a:rPr lang="ru-RU" sz="1800" dirty="0"/>
              <a:t>В данный момент информационная система представляет собой полноценную модель деятельности компании по производству и ремонту продукции. Все компоненты связаны между собой и структурированы. Заполнены данные о продукции, сотрудниках, цехах, контрагентах. Предусмотрены все вычисления и финансовые операции. База данных компании представляет собой предприятие, идущее в ногу с временем.</a:t>
            </a:r>
            <a:endParaRPr lang="ru-RU" sz="1800" dirty="0">
              <a:effectLst/>
            </a:endParaRPr>
          </a:p>
        </p:txBody>
      </p: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>
                <a:latin typeface="Gilroy Bold" pitchFamily="50" charset="-52"/>
              </a:rPr>
              <a:t>ЗАКЛЮЧЕНИЕ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33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55576" y="2266650"/>
            <a:ext cx="2146605" cy="200490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1400" dirty="0"/>
              <a:t>Выполнили</a:t>
            </a:r>
          </a:p>
          <a:p>
            <a:r>
              <a:rPr lang="ru-RU" sz="1400" dirty="0"/>
              <a:t>А.О. Варламов</a:t>
            </a:r>
          </a:p>
          <a:p>
            <a:r>
              <a:rPr lang="ru-RU" sz="1400" dirty="0"/>
              <a:t>Студент, группа 171-371</a:t>
            </a:r>
          </a:p>
          <a:p>
            <a:r>
              <a:rPr lang="ru-RU" sz="1400" dirty="0"/>
              <a:t>С.Д. Селиванов</a:t>
            </a:r>
          </a:p>
          <a:p>
            <a:r>
              <a:rPr lang="ru-RU" sz="1400" dirty="0"/>
              <a:t>Студент, группа 171-372</a:t>
            </a:r>
          </a:p>
          <a:p>
            <a:r>
              <a:rPr lang="ru-RU" sz="1400" dirty="0"/>
              <a:t>В.А. Белов </a:t>
            </a:r>
          </a:p>
          <a:p>
            <a:r>
              <a:rPr lang="ru-RU" sz="1400" dirty="0"/>
              <a:t>Студент, группа 171-371</a:t>
            </a:r>
          </a:p>
          <a:p>
            <a:r>
              <a:rPr lang="ru-RU" sz="1400" dirty="0"/>
              <a:t>Н.А. Виноградов </a:t>
            </a:r>
          </a:p>
          <a:p>
            <a:r>
              <a:rPr lang="ru-RU" sz="1400" dirty="0"/>
              <a:t>Студент, группа 171-371</a:t>
            </a:r>
          </a:p>
        </p:txBody>
      </p:sp>
    </p:spTree>
    <p:extLst>
      <p:ext uri="{BB962C8B-B14F-4D97-AF65-F5344CB8AC3E}">
        <p14:creationId xmlns:p14="http://schemas.microsoft.com/office/powerpoint/2010/main" val="38360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создание подразделений компании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 descr="C:\Users\18EE~1\AppData\Local\Temp\Rar$DRa7608.37875\1 раздел\1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7180212" cy="43559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539552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создание единицы брака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19</a:t>
            </a:fld>
            <a:endParaRPr lang="ru-RU" dirty="0"/>
          </a:p>
        </p:txBody>
      </p:sp>
      <p:pic>
        <p:nvPicPr>
          <p:cNvPr id="8" name="Объект 7" descr="C:\Users\18EE~1\AppData\Local\Temp\Rar$DRa7608.45444\1 раздел\14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91323"/>
            <a:ext cx="8229600" cy="4343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179512" y="1628800"/>
            <a:ext cx="4176464" cy="475252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ru-RU" altLang="ru-RU" sz="1200" dirty="0" smtClean="0">
                <a:cs typeface="Arial"/>
              </a:rPr>
              <a:t>Селиванов </a:t>
            </a:r>
            <a:r>
              <a:rPr lang="ru-RU" altLang="ru-RU" sz="1200" dirty="0">
                <a:cs typeface="Arial"/>
              </a:rPr>
              <a:t>Сергей ответственный за:</a:t>
            </a: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200" dirty="0">
                <a:cs typeface="Arial"/>
              </a:rPr>
              <a:t>Учет сведений о </a:t>
            </a:r>
            <a:r>
              <a:rPr lang="ru-RU" altLang="ru-RU" sz="1200" dirty="0" smtClean="0">
                <a:cs typeface="Arial"/>
              </a:rPr>
              <a:t>сотрудниках предприятия </a:t>
            </a:r>
            <a:endParaRPr lang="ru-RU" altLang="ru-RU" sz="12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200" dirty="0">
                <a:cs typeface="Arial"/>
              </a:rPr>
              <a:t>Планирование работы персонала </a:t>
            </a: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200" dirty="0">
                <a:cs typeface="Arial"/>
              </a:rPr>
              <a:t>Анализ исполнения задач и поручений </a:t>
            </a: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200" dirty="0">
                <a:cs typeface="Arial"/>
              </a:rPr>
              <a:t>Контроль загрузки персонала </a:t>
            </a: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200" dirty="0">
                <a:cs typeface="Arial"/>
              </a:rPr>
              <a:t>Учет рабочего времени сотрудников </a:t>
            </a: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200" dirty="0">
                <a:cs typeface="Arial"/>
              </a:rPr>
              <a:t>Повременная и сдельная система </a:t>
            </a:r>
            <a:r>
              <a:rPr lang="ru-RU" altLang="ru-RU" sz="1200" dirty="0" smtClean="0">
                <a:cs typeface="Arial"/>
              </a:rPr>
              <a:t>оплаты труда</a:t>
            </a:r>
            <a:endParaRPr lang="ru-RU" altLang="ru-RU" sz="12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200" dirty="0">
                <a:cs typeface="Arial"/>
              </a:rPr>
              <a:t>Управление финансовой </a:t>
            </a:r>
            <a:r>
              <a:rPr lang="ru-RU" altLang="ru-RU" sz="1200" dirty="0" smtClean="0">
                <a:cs typeface="Arial"/>
              </a:rPr>
              <a:t>мотивацией персонала </a:t>
            </a:r>
            <a:endParaRPr lang="ru-RU" altLang="ru-RU" sz="12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200" dirty="0">
                <a:cs typeface="Arial"/>
              </a:rPr>
              <a:t>Оплата за результат</a:t>
            </a:r>
            <a:endParaRPr lang="ru-RU" altLang="ru-RU" sz="12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endParaRPr lang="ru-RU" altLang="ru-RU" sz="1800" dirty="0">
              <a:cs typeface="Arial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ru-RU" altLang="ru-RU" sz="1800" dirty="0">
                <a:cs typeface="Arial"/>
              </a:rPr>
              <a:t>   </a:t>
            </a:r>
          </a:p>
        </p:txBody>
      </p: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>
                <a:latin typeface="Gilroy Bold" pitchFamily="50" charset="-52"/>
              </a:rPr>
              <a:t>Роли в проекте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2</a:t>
            </a:fld>
            <a:endParaRPr lang="ru-RU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4376664" y="1628800"/>
            <a:ext cx="4587824" cy="475252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ru-RU" altLang="ru-RU" sz="3000" dirty="0">
                <a:cs typeface="Arial"/>
              </a:rPr>
              <a:t>Белов Владимир ответственный за:</a:t>
            </a: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3000" dirty="0">
                <a:cs typeface="Arial"/>
              </a:rPr>
              <a:t>Анализ дебиторской и </a:t>
            </a:r>
            <a:r>
              <a:rPr lang="ru-RU" altLang="ru-RU" sz="3000" dirty="0" smtClean="0">
                <a:cs typeface="Arial"/>
              </a:rPr>
              <a:t>кредиторской задолженности.</a:t>
            </a: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3000" dirty="0" smtClean="0">
                <a:cs typeface="Arial"/>
              </a:rPr>
              <a:t> </a:t>
            </a:r>
            <a:r>
              <a:rPr lang="ru-RU" altLang="ru-RU" sz="3000" dirty="0">
                <a:cs typeface="Arial"/>
              </a:rPr>
              <a:t>Взаиморасчеты </a:t>
            </a:r>
            <a:r>
              <a:rPr lang="ru-RU" altLang="ru-RU" sz="3000" dirty="0" smtClean="0">
                <a:cs typeface="Arial"/>
              </a:rPr>
              <a:t>с контрагентами </a:t>
            </a:r>
            <a:endParaRPr lang="ru-RU" altLang="ru-RU" sz="30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3000" dirty="0">
                <a:cs typeface="Arial"/>
              </a:rPr>
              <a:t>Оперативное управление </a:t>
            </a:r>
            <a:r>
              <a:rPr lang="ru-RU" altLang="ru-RU" sz="3000" dirty="0" smtClean="0">
                <a:cs typeface="Arial"/>
              </a:rPr>
              <a:t>денежными средствами.</a:t>
            </a: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3000" dirty="0" smtClean="0">
                <a:cs typeface="Arial"/>
              </a:rPr>
              <a:t> </a:t>
            </a:r>
            <a:r>
              <a:rPr lang="ru-RU" altLang="ru-RU" sz="3000" dirty="0">
                <a:cs typeface="Arial"/>
              </a:rPr>
              <a:t>Платежный календарь </a:t>
            </a: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3000" dirty="0">
                <a:cs typeface="Arial"/>
              </a:rPr>
              <a:t>Управление затратами</a:t>
            </a:r>
            <a:r>
              <a:rPr lang="ru-RU" altLang="ru-RU" sz="3000" dirty="0" smtClean="0">
                <a:cs typeface="Arial"/>
              </a:rPr>
              <a:t>.</a:t>
            </a: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3000" dirty="0" smtClean="0">
                <a:cs typeface="Arial"/>
              </a:rPr>
              <a:t>Расчет фактической себестоимости</a:t>
            </a:r>
            <a:endParaRPr lang="ru-RU" altLang="ru-RU" sz="30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3000" dirty="0">
                <a:cs typeface="Arial"/>
              </a:rPr>
              <a:t>Формирование стоимости </a:t>
            </a:r>
            <a:r>
              <a:rPr lang="ru-RU" altLang="ru-RU" sz="3000" dirty="0" smtClean="0">
                <a:cs typeface="Arial"/>
              </a:rPr>
              <a:t>покупных товаров </a:t>
            </a:r>
            <a:r>
              <a:rPr lang="ru-RU" altLang="ru-RU" sz="3000" dirty="0">
                <a:cs typeface="Arial"/>
              </a:rPr>
              <a:t>в торговой </a:t>
            </a:r>
            <a:r>
              <a:rPr lang="ru-RU" altLang="ru-RU" sz="3000" dirty="0" smtClean="0">
                <a:cs typeface="Arial"/>
              </a:rPr>
              <a:t>деятельности</a:t>
            </a:r>
            <a:endParaRPr lang="ru-RU" altLang="ru-RU" sz="30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3000" dirty="0">
                <a:cs typeface="Arial"/>
              </a:rPr>
              <a:t>Учет расходов предприятия, </a:t>
            </a:r>
            <a:r>
              <a:rPr lang="ru-RU" altLang="ru-RU" sz="3000" dirty="0" smtClean="0">
                <a:cs typeface="Arial"/>
              </a:rPr>
              <a:t>не включаемых </a:t>
            </a:r>
            <a:r>
              <a:rPr lang="ru-RU" altLang="ru-RU" sz="3000" dirty="0">
                <a:cs typeface="Arial"/>
              </a:rPr>
              <a:t>в состав </a:t>
            </a:r>
            <a:r>
              <a:rPr lang="ru-RU" altLang="ru-RU" sz="3000" dirty="0" smtClean="0">
                <a:cs typeface="Arial"/>
              </a:rPr>
              <a:t>себестоимости</a:t>
            </a:r>
            <a:endParaRPr lang="ru-RU" altLang="ru-RU" sz="30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3000" dirty="0">
                <a:cs typeface="Arial"/>
              </a:rPr>
              <a:t>Анализ расходов и доходов предприятия </a:t>
            </a: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3000" dirty="0">
                <a:cs typeface="Arial"/>
              </a:rPr>
              <a:t>Составление финансовой отчетности </a:t>
            </a: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3000" dirty="0">
                <a:cs typeface="Arial"/>
              </a:rPr>
              <a:t>Финансовое планирование</a:t>
            </a:r>
            <a:endParaRPr lang="ru-RU" altLang="ru-RU" sz="30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endParaRPr lang="ru-RU" altLang="ru-RU" sz="1800" dirty="0">
              <a:cs typeface="Arial"/>
            </a:endParaRPr>
          </a:p>
          <a:p>
            <a:pPr marL="0" indent="0">
              <a:spcAft>
                <a:spcPts val="1200"/>
              </a:spcAft>
              <a:buFont typeface="Arial" panose="020B0500000000000000" pitchFamily="34" charset="0"/>
              <a:buNone/>
            </a:pPr>
            <a:r>
              <a:rPr lang="ru-RU" altLang="ru-RU" sz="1800" dirty="0">
                <a:cs typeface="Arial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5478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склады компании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20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 descr="C:\Users\18EE~1\AppData\Local\Temp\Rar$DRa7608.5124\1 раздел\15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74" y="1509125"/>
            <a:ext cx="7315521" cy="4499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категория запаса в справочнике «Номенклатура» 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21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 descr="C:\Users\18EE~1\AppData\Local\Temp\Rar$DRa7608.34175\1 раздел\1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36" y="1628800"/>
            <a:ext cx="7126155" cy="4499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информация о номенклатуре «Батут»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22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 descr="C:\Users\18EE~1\AppData\Local\Temp\Rar$DRa7608.7845\1 раздел\1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69" y="1738536"/>
            <a:ext cx="6955481" cy="4283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характеристики номенклатуры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23</a:t>
            </a:fld>
            <a:endParaRPr lang="ru-RU" dirty="0"/>
          </a:p>
        </p:txBody>
      </p:sp>
      <p:pic>
        <p:nvPicPr>
          <p:cNvPr id="8" name="Объект 7" descr="C:\Users\18EE~1\AppData\Local\Temp\Rar$DRa7608.13918\1 раздел\18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91323"/>
            <a:ext cx="8229600" cy="4343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информация о номенклатуре «Каркас»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24</a:t>
            </a:fld>
            <a:endParaRPr lang="ru-RU" dirty="0"/>
          </a:p>
        </p:txBody>
      </p:sp>
      <p:pic>
        <p:nvPicPr>
          <p:cNvPr id="8" name="Объект 7" descr="C:\Users\18EE~1\AppData\Local\Temp\Rar$DRa7608.21698\1 раздел\19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91323"/>
            <a:ext cx="8229600" cy="4343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1418456" y="944724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управление запасами номенклатуры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325324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25</a:t>
            </a:fld>
            <a:endParaRPr lang="ru-RU" dirty="0"/>
          </a:p>
        </p:txBody>
      </p:sp>
      <p:pic>
        <p:nvPicPr>
          <p:cNvPr id="8" name="Объект 7" descr="C:\Users\18EE~1\AppData\Local\Temp\Rar$DRa7608.29004\1 раздел\20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91323"/>
            <a:ext cx="8229600" cy="4343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количество номенклатуры товара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26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 descr="C:\Users\18EE~1\AppData\Local\Temp\Rar$DRa7608.35700\1 раздел\2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7056784" cy="4067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товары подлежащие комиссии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27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 descr="C:\Users\18EE~1\AppData\Local\Temp\Rar$DRa7608.41014\1 раздел\2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7171505" cy="4139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раздел Ответственного хранения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28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 descr="C:\Users\18EE~1\AppData\Local\Temp\Rar$DRa7608.7137\1 раздел\2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128792" cy="43559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создание номенклатуры спортивных товаров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29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 descr="C:\Users\18EE~1\AppData\Local\Temp\Rar$DRa7608.13032\1 раздел\2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7105263" cy="4499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179512" y="1628800"/>
            <a:ext cx="4176464" cy="4752528"/>
          </a:xfrm>
        </p:spPr>
        <p:txBody>
          <a:bodyPr>
            <a:normAutofit fontScale="775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ru-RU" altLang="ru-RU" sz="1700" dirty="0">
                <a:cs typeface="Arial"/>
              </a:rPr>
              <a:t>Варламов Андрей ответственный за</a:t>
            </a:r>
            <a:r>
              <a:rPr lang="en-US" altLang="ru-RU" sz="1700" dirty="0">
                <a:cs typeface="Arial"/>
              </a:rPr>
              <a:t>:</a:t>
            </a:r>
            <a:endParaRPr lang="ru-RU" altLang="ru-RU" sz="17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700" dirty="0">
                <a:cs typeface="Arial"/>
              </a:rPr>
              <a:t>Ввод информации о предприятии </a:t>
            </a: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700" dirty="0">
                <a:cs typeface="Arial"/>
              </a:rPr>
              <a:t>Ввод информации о </a:t>
            </a:r>
            <a:r>
              <a:rPr lang="ru-RU" altLang="ru-RU" sz="1700" dirty="0" smtClean="0">
                <a:cs typeface="Arial"/>
              </a:rPr>
              <a:t>номенклатурных позициях </a:t>
            </a:r>
            <a:endParaRPr lang="ru-RU" altLang="ru-RU" sz="17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700" dirty="0">
                <a:cs typeface="Arial"/>
              </a:rPr>
              <a:t>Создание номенклатурных цен и </a:t>
            </a:r>
            <a:r>
              <a:rPr lang="ru-RU" altLang="ru-RU" sz="1700" dirty="0" smtClean="0">
                <a:cs typeface="Arial"/>
              </a:rPr>
              <a:t>прайс-листа</a:t>
            </a:r>
            <a:endParaRPr lang="ru-RU" altLang="ru-RU" sz="17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700" dirty="0">
                <a:cs typeface="Arial"/>
              </a:rPr>
              <a:t>Создание состава изделий и </a:t>
            </a:r>
            <a:r>
              <a:rPr lang="ru-RU" altLang="ru-RU" sz="1700" dirty="0" smtClean="0">
                <a:cs typeface="Arial"/>
              </a:rPr>
              <a:t>технологий выпуска </a:t>
            </a:r>
            <a:endParaRPr lang="ru-RU" altLang="ru-RU" sz="17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700" dirty="0">
                <a:cs typeface="Arial"/>
              </a:rPr>
              <a:t>Ввод информации о </a:t>
            </a:r>
            <a:r>
              <a:rPr lang="ru-RU" altLang="ru-RU" sz="1700" dirty="0" smtClean="0">
                <a:cs typeface="Arial"/>
              </a:rPr>
              <a:t>контрагентах</a:t>
            </a:r>
            <a:endParaRPr lang="ru-RU" altLang="ru-RU" sz="17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700" dirty="0">
                <a:cs typeface="Arial"/>
              </a:rPr>
              <a:t>Регистрация обращений и </a:t>
            </a:r>
            <a:r>
              <a:rPr lang="ru-RU" altLang="ru-RU" sz="1700" dirty="0" smtClean="0">
                <a:cs typeface="Arial"/>
              </a:rPr>
              <a:t>потребностей клиентов</a:t>
            </a:r>
            <a:endParaRPr lang="ru-RU" altLang="ru-RU" sz="17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700" dirty="0">
                <a:cs typeface="Arial"/>
              </a:rPr>
              <a:t>Планирование и контроль </a:t>
            </a:r>
            <a:r>
              <a:rPr lang="ru-RU" altLang="ru-RU" sz="1700" dirty="0" smtClean="0">
                <a:cs typeface="Arial"/>
              </a:rPr>
              <a:t>выполнения действий </a:t>
            </a:r>
            <a:r>
              <a:rPr lang="ru-RU" altLang="ru-RU" sz="1700" dirty="0">
                <a:cs typeface="Arial"/>
              </a:rPr>
              <a:t>по обращениям </a:t>
            </a:r>
            <a:r>
              <a:rPr lang="ru-RU" altLang="ru-RU" sz="1700" dirty="0" smtClean="0">
                <a:cs typeface="Arial"/>
              </a:rPr>
              <a:t>покупателей</a:t>
            </a:r>
            <a:endParaRPr lang="ru-RU" altLang="ru-RU" sz="17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700" dirty="0">
                <a:cs typeface="Arial"/>
              </a:rPr>
              <a:t>Обеспечение заказов </a:t>
            </a:r>
            <a:r>
              <a:rPr lang="ru-RU" altLang="ru-RU" sz="1700" dirty="0" smtClean="0">
                <a:cs typeface="Arial"/>
              </a:rPr>
              <a:t>покупателей</a:t>
            </a:r>
            <a:endParaRPr lang="ru-RU" altLang="ru-RU" sz="17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700" dirty="0">
                <a:cs typeface="Arial"/>
              </a:rPr>
              <a:t>Работа с заказами покупателей</a:t>
            </a:r>
            <a:endParaRPr lang="ru-RU" altLang="ru-RU" sz="1700" dirty="0">
              <a:cs typeface="Arial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ru-RU" altLang="ru-RU" sz="1800" dirty="0">
                <a:cs typeface="Arial"/>
              </a:rPr>
              <a:t>   </a:t>
            </a:r>
          </a:p>
        </p:txBody>
      </p: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>
                <a:latin typeface="Gilroy Bold" pitchFamily="50" charset="-52"/>
              </a:rPr>
              <a:t>Роли в проекте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3</a:t>
            </a:fld>
            <a:endParaRPr lang="ru-RU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4376664" y="1628800"/>
            <a:ext cx="4587824" cy="475252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ru-RU" altLang="ru-RU" sz="1900" dirty="0" smtClean="0">
                <a:cs typeface="Arial"/>
              </a:rPr>
              <a:t>Виноградов </a:t>
            </a:r>
            <a:r>
              <a:rPr lang="ru-RU" altLang="ru-RU" sz="1900" dirty="0">
                <a:cs typeface="Arial"/>
              </a:rPr>
              <a:t>Николай ответственный за:</a:t>
            </a: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900" dirty="0">
                <a:cs typeface="Arial"/>
              </a:rPr>
              <a:t>Закрытие заказов. Контроль </a:t>
            </a:r>
            <a:r>
              <a:rPr lang="ru-RU" altLang="ru-RU" sz="1900" dirty="0" smtClean="0">
                <a:cs typeface="Arial"/>
              </a:rPr>
              <a:t>исполнения</a:t>
            </a:r>
            <a:endParaRPr lang="ru-RU" altLang="ru-RU" sz="19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900" dirty="0">
                <a:cs typeface="Arial"/>
              </a:rPr>
              <a:t>Возврат </a:t>
            </a:r>
            <a:r>
              <a:rPr lang="ru-RU" altLang="ru-RU" sz="1900" dirty="0" smtClean="0">
                <a:cs typeface="Arial"/>
              </a:rPr>
              <a:t>товара</a:t>
            </a:r>
            <a:endParaRPr lang="ru-RU" altLang="ru-RU" sz="19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900" dirty="0">
                <a:cs typeface="Arial"/>
              </a:rPr>
              <a:t>Анализ </a:t>
            </a:r>
            <a:r>
              <a:rPr lang="ru-RU" altLang="ru-RU" sz="1900" dirty="0" smtClean="0">
                <a:cs typeface="Arial"/>
              </a:rPr>
              <a:t>продаж</a:t>
            </a:r>
            <a:endParaRPr lang="ru-RU" altLang="ru-RU" sz="19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900" dirty="0">
                <a:cs typeface="Arial"/>
              </a:rPr>
              <a:t>Формирование и исполнение </a:t>
            </a:r>
            <a:r>
              <a:rPr lang="ru-RU" altLang="ru-RU" sz="1900" dirty="0" smtClean="0">
                <a:cs typeface="Arial"/>
              </a:rPr>
              <a:t>заказов поставщикам</a:t>
            </a:r>
            <a:endParaRPr lang="ru-RU" altLang="ru-RU" sz="19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900" dirty="0">
                <a:cs typeface="Arial"/>
              </a:rPr>
              <a:t>Возврат товаров </a:t>
            </a:r>
            <a:r>
              <a:rPr lang="ru-RU" altLang="ru-RU" sz="1900" dirty="0" smtClean="0">
                <a:cs typeface="Arial"/>
              </a:rPr>
              <a:t>поставщикам</a:t>
            </a:r>
            <a:endParaRPr lang="ru-RU" altLang="ru-RU" sz="19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900" dirty="0">
                <a:cs typeface="Arial"/>
              </a:rPr>
              <a:t>Анализ потребностей производства </a:t>
            </a:r>
            <a:r>
              <a:rPr lang="ru-RU" altLang="ru-RU" sz="1900" dirty="0" smtClean="0">
                <a:cs typeface="Arial"/>
              </a:rPr>
              <a:t>в сырье </a:t>
            </a:r>
            <a:r>
              <a:rPr lang="ru-RU" altLang="ru-RU" sz="1900" dirty="0">
                <a:cs typeface="Arial"/>
              </a:rPr>
              <a:t>и </a:t>
            </a:r>
            <a:r>
              <a:rPr lang="ru-RU" altLang="ru-RU" sz="1900" dirty="0" smtClean="0">
                <a:cs typeface="Arial"/>
              </a:rPr>
              <a:t>материалах</a:t>
            </a:r>
            <a:endParaRPr lang="ru-RU" altLang="ru-RU" sz="19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900" dirty="0">
                <a:cs typeface="Arial"/>
              </a:rPr>
              <a:t>Планирование закупок на </a:t>
            </a:r>
            <a:r>
              <a:rPr lang="ru-RU" altLang="ru-RU" sz="1900" dirty="0" smtClean="0">
                <a:cs typeface="Arial"/>
              </a:rPr>
              <a:t>основании потребностей предприятия</a:t>
            </a:r>
            <a:endParaRPr lang="ru-RU" altLang="ru-RU" sz="19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900" dirty="0" smtClean="0">
                <a:cs typeface="Arial"/>
              </a:rPr>
              <a:t>Инвентаризация</a:t>
            </a:r>
            <a:endParaRPr lang="ru-RU" altLang="ru-RU" sz="19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900" dirty="0">
                <a:cs typeface="Arial"/>
              </a:rPr>
              <a:t>Перемещение </a:t>
            </a:r>
            <a:r>
              <a:rPr lang="ru-RU" altLang="ru-RU" sz="1900" dirty="0" smtClean="0">
                <a:cs typeface="Arial"/>
              </a:rPr>
              <a:t>запасов</a:t>
            </a:r>
            <a:endParaRPr lang="ru-RU" altLang="ru-RU" sz="19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r>
              <a:rPr lang="ru-RU" altLang="ru-RU" sz="1900" dirty="0">
                <a:cs typeface="Arial"/>
              </a:rPr>
              <a:t>Контроль перемещения и </a:t>
            </a:r>
            <a:r>
              <a:rPr lang="ru-RU" altLang="ru-RU" sz="1900" dirty="0" smtClean="0">
                <a:cs typeface="Arial"/>
              </a:rPr>
              <a:t>остатков запасов</a:t>
            </a:r>
            <a:endParaRPr lang="ru-RU" altLang="ru-RU" sz="1900" dirty="0">
              <a:cs typeface="Arial"/>
            </a:endParaRPr>
          </a:p>
          <a:p>
            <a:pPr>
              <a:spcAft>
                <a:spcPts val="1200"/>
              </a:spcAft>
              <a:buFontTx/>
              <a:buChar char="-"/>
            </a:pPr>
            <a:endParaRPr lang="ru-RU" altLang="ru-RU" sz="1800" dirty="0">
              <a:cs typeface="Arial"/>
            </a:endParaRPr>
          </a:p>
          <a:p>
            <a:pPr marL="0" indent="0">
              <a:spcAft>
                <a:spcPts val="1200"/>
              </a:spcAft>
              <a:buFont typeface="Arial" panose="020B0500000000000000" pitchFamily="34" charset="0"/>
              <a:buNone/>
            </a:pPr>
            <a:r>
              <a:rPr lang="ru-RU" altLang="ru-RU" sz="1800" dirty="0">
                <a:cs typeface="Arial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4265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раздел «виды цен»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30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7" descr="C:\Users\18EE~1\AppData\Local\Temp\Rar$DRa7608.34225\1 раздел\25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66" y="1700808"/>
            <a:ext cx="6986601" cy="4290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раздел «формирование цен»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31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 descr="C:\Users\18EE~1\AppData\Local\Temp\Rar$DRa7608.23936\1 раздел\2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37" y="1633871"/>
            <a:ext cx="6461712" cy="4254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пример механизма «формирование цен» 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32</a:t>
            </a:fld>
            <a:endParaRPr lang="ru-RU" dirty="0"/>
          </a:p>
        </p:txBody>
      </p:sp>
      <p:pic>
        <p:nvPicPr>
          <p:cNvPr id="8" name="Объект 7" descr="C:\Users\18EE~1\AppData\Local\Temp\Rar$DRa7608.37933\1 раздел\27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установка цен согласно характеристикам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33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 descr="C:\Users\18EE~1\AppData\Local\Temp\Rar$DRa7608.49265\1 раздел\28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20" y="1700808"/>
            <a:ext cx="7693903" cy="4470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81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пример формирования прайс-листа 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34</a:t>
            </a:fld>
            <a:endParaRPr lang="ru-RU" dirty="0"/>
          </a:p>
        </p:txBody>
      </p:sp>
      <p:pic>
        <p:nvPicPr>
          <p:cNvPr id="8" name="Объект 7" descr="C:\Users\18EE~1\AppData\Local\Temp\Rar$DRa7608.4190\1 раздел\29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81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перечень спецификации продукции</a:t>
            </a:r>
            <a:br>
              <a:rPr lang="ru-RU" sz="1800" dirty="0"/>
            </a:b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35</a:t>
            </a:fld>
            <a:endParaRPr lang="ru-RU" dirty="0"/>
          </a:p>
        </p:txBody>
      </p:sp>
      <p:pic>
        <p:nvPicPr>
          <p:cNvPr id="8" name="Объект 7" descr="C:\Users\18EE~1\AppData\Local\Temp\Rar$DRa7608.25335\1 раздел\30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81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спецификация вкладки «Состав»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36</a:t>
            </a:fld>
            <a:endParaRPr lang="ru-RU" dirty="0"/>
          </a:p>
        </p:txBody>
      </p:sp>
      <p:pic>
        <p:nvPicPr>
          <p:cNvPr id="8" name="Объект 7" descr="C:\Users\18EE~1\AppData\Local\Temp\Rar$DRa7608.31170\1 раздел\3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81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отчет нормативного состава изделия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37</a:t>
            </a:fld>
            <a:endParaRPr lang="ru-RU" dirty="0"/>
          </a:p>
        </p:txBody>
      </p:sp>
      <p:pic>
        <p:nvPicPr>
          <p:cNvPr id="8" name="Объект 7" descr="C:\Users\18EE~1\AppData\Local\Temp\Rar$DRa7608.37457\1 раздел\3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81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процесс создания контрагента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38</a:t>
            </a:fld>
            <a:endParaRPr lang="ru-RU" dirty="0"/>
          </a:p>
        </p:txBody>
      </p:sp>
      <p:pic>
        <p:nvPicPr>
          <p:cNvPr id="8" name="Объект 7" descr="C:\Users\18EE~1\AppData\Local\Temp\Rar$DRa7608.41911\1 раздел\33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81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процесс начала ввода начальных остатков шаг 1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39</a:t>
            </a:fld>
            <a:endParaRPr lang="ru-RU" dirty="0"/>
          </a:p>
        </p:txBody>
      </p:sp>
      <p:pic>
        <p:nvPicPr>
          <p:cNvPr id="8" name="Объект 7" descr="C:\Users\18EE~1\AppData\Local\Temp\Rar$DRa7608.3927\1 раздел\34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81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467544" y="1745059"/>
            <a:ext cx="8229600" cy="434823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ru-RU" altLang="ru-RU" sz="1800" dirty="0">
                <a:cs typeface="Arial"/>
              </a:rPr>
              <a:t>Согласование распределения ролей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ru-RU" altLang="ru-RU" sz="1800" dirty="0">
                <a:cs typeface="Arial"/>
              </a:rPr>
              <a:t>Создание и описание структуры </a:t>
            </a:r>
            <a:r>
              <a:rPr lang="ru-RU" altLang="ru-RU" sz="1800" dirty="0" smtClean="0">
                <a:cs typeface="Arial"/>
              </a:rPr>
              <a:t>предприятия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ru-RU" altLang="ru-RU" sz="1800" dirty="0" smtClean="0">
                <a:cs typeface="Arial"/>
              </a:rPr>
              <a:t>Управление продажами и клиентской базой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ru-RU" altLang="ru-RU" sz="1800" dirty="0" smtClean="0">
                <a:cs typeface="Arial"/>
              </a:rPr>
              <a:t>Управление закупками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ru-RU" altLang="ru-RU" sz="1800" dirty="0" smtClean="0">
                <a:cs typeface="Arial"/>
              </a:rPr>
              <a:t>Складской учет запасов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ru-RU" altLang="ru-RU" sz="1800" dirty="0" smtClean="0">
                <a:cs typeface="Arial"/>
              </a:rPr>
              <a:t>Учет финансов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ru-RU" altLang="ru-RU" sz="1800" dirty="0" smtClean="0">
                <a:cs typeface="Arial"/>
              </a:rPr>
              <a:t>Расчет зарплаты персонала</a:t>
            </a:r>
            <a:endParaRPr lang="ru-RU" altLang="ru-RU" sz="1800" dirty="0">
              <a:cs typeface="Arial"/>
            </a:endParaRP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ru-RU" altLang="ru-RU" sz="1800" dirty="0" smtClean="0">
                <a:cs typeface="Arial"/>
              </a:rPr>
              <a:t>Создание </a:t>
            </a:r>
            <a:r>
              <a:rPr lang="ru-RU" altLang="ru-RU" sz="1800" dirty="0">
                <a:cs typeface="Arial"/>
              </a:rPr>
              <a:t>пояснительной записки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ru-RU" altLang="ru-RU" sz="1800" dirty="0">
                <a:cs typeface="Arial"/>
              </a:rPr>
              <a:t>Подготовка к сдаче продукта</a:t>
            </a:r>
          </a:p>
        </p:txBody>
      </p: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>
                <a:latin typeface="Gilroy Bold" pitchFamily="50" charset="-52"/>
              </a:rPr>
              <a:t>Этапы работы над проектом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60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процесс начала ввода начальных остатков шаг 2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40</a:t>
            </a:fld>
            <a:endParaRPr lang="ru-RU" dirty="0"/>
          </a:p>
        </p:txBody>
      </p:sp>
      <p:pic>
        <p:nvPicPr>
          <p:cNvPr id="8" name="Объект 7" descr="C:\Users\18EE~1\AppData\Local\Temp\Rar$DRa7608.14975\1 раздел\35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47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процесс начала ввода начальных остатков шаг 3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41</a:t>
            </a:fld>
            <a:endParaRPr lang="ru-RU" dirty="0"/>
          </a:p>
        </p:txBody>
      </p:sp>
      <p:pic>
        <p:nvPicPr>
          <p:cNvPr id="8" name="Объект 7" descr="C:\Users\18EE~1\AppData\Local\Temp\Rar$DRa7608.19061\1 раздел\36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47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процесс начала ввода начальных остатков шаг 4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42</a:t>
            </a:fld>
            <a:endParaRPr lang="ru-RU" dirty="0"/>
          </a:p>
        </p:txBody>
      </p:sp>
      <p:pic>
        <p:nvPicPr>
          <p:cNvPr id="8" name="Объект 7" descr="C:\Users\18EE~1\AppData\Local\Temp\Rar$DRa7608.21233\1 раздел\37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47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события «Личная встреча»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43</a:t>
            </a:fld>
            <a:endParaRPr lang="ru-RU" dirty="0"/>
          </a:p>
        </p:txBody>
      </p:sp>
      <p:pic>
        <p:nvPicPr>
          <p:cNvPr id="8" name="Объект 7" descr="C:\Users\18EE~1\AppData\Local\Temp\Rar$DRa18780.46843\2 раздел\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47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события «Телефонный звонок»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44</a:t>
            </a:fld>
            <a:endParaRPr lang="ru-RU" dirty="0"/>
          </a:p>
        </p:txBody>
      </p:sp>
      <p:pic>
        <p:nvPicPr>
          <p:cNvPr id="8" name="Объект 7" descr="C:\Users\18EE~1\AppData\Local\Temp\Rar$DRa18780.4790\2 раздел\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1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события «Прочее»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45</a:t>
            </a:fld>
            <a:endParaRPr lang="ru-RU" dirty="0"/>
          </a:p>
        </p:txBody>
      </p:sp>
      <p:pic>
        <p:nvPicPr>
          <p:cNvPr id="8" name="Объект 7" descr="C:\Users\18EE~1\AppData\Local\Temp\Rar$DRa18780.12583\2 раздел\3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1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календарь событий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46</a:t>
            </a:fld>
            <a:endParaRPr lang="ru-RU" dirty="0"/>
          </a:p>
        </p:txBody>
      </p:sp>
      <p:pic>
        <p:nvPicPr>
          <p:cNvPr id="8" name="Объект 7" descr="C:\Users\18EE~1\AppData\Local\Temp\Rar$DRa18780.16994\2 раздел\4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1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«задание на работу»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47</a:t>
            </a:fld>
            <a:endParaRPr lang="ru-RU" dirty="0"/>
          </a:p>
        </p:txBody>
      </p:sp>
      <p:pic>
        <p:nvPicPr>
          <p:cNvPr id="8" name="Объект 7" descr="C:\Users\18EE~1\AppData\Local\Temp\Rar$DRa18780.23169\2 раздел\5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1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создание документа «заказ покупателя»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48</a:t>
            </a:fld>
            <a:endParaRPr lang="ru-RU" dirty="0"/>
          </a:p>
        </p:txBody>
      </p:sp>
      <p:pic>
        <p:nvPicPr>
          <p:cNvPr id="8" name="Объект 7" descr="C:\Users\18EE~1\AppData\Local\Temp\Rar$DRa18780.37641\2 раздел\6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1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заказ покупателя (2</a:t>
            </a:r>
            <a:r>
              <a:rPr lang="ru-RU" sz="1800" dirty="0" smtClean="0"/>
              <a:t>) 	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49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1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467544" y="1745059"/>
            <a:ext cx="8229600" cy="4348237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ru-RU" sz="2000" dirty="0"/>
              <a:t>Перед данным проектом стоит цель повысить эффективность деятельности предприятия и увеличить его конкурентоспособность и как следствие прибыль путем внедрения подсистем. При организации подобного производства необходимо описать роли каждого объекта, связь между ними, процессы сопутствующие реализации продукции, также необходимо хранить информацию о поставщиках, контрагентах и сотрудниках фирмы.</a:t>
            </a:r>
            <a:endParaRPr lang="ru-RU" altLang="ru-RU" sz="2000" dirty="0">
              <a:cs typeface="Arial"/>
            </a:endParaRPr>
          </a:p>
        </p:txBody>
      </p: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>
                <a:latin typeface="Gilroy Bold" pitchFamily="50" charset="-52"/>
              </a:rPr>
              <a:t>Цель проекта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574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события «Личная встреча»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50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1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события «Личная встреча»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51</a:t>
            </a:fld>
            <a:endParaRPr lang="ru-RU" dirty="0"/>
          </a:p>
        </p:txBody>
      </p:sp>
      <p:pic>
        <p:nvPicPr>
          <p:cNvPr id="8" name="Объект 7" descr="C:\Users\18EE~1\AppData\Local\Temp\Rar$DRa18780.39238\2 раздел\7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1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анализ заказа покупателя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52</a:t>
            </a:fld>
            <a:endParaRPr lang="ru-RU" dirty="0"/>
          </a:p>
        </p:txBody>
      </p:sp>
      <p:pic>
        <p:nvPicPr>
          <p:cNvPr id="8" name="Объект 7" descr="C:\Users\18EE~1\AppData\Local\Temp\Rar$DRa18780.6865\2 раздел\8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1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заказ на производство. Вкладка «продукция»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53</a:t>
            </a:fld>
            <a:endParaRPr lang="ru-RU" dirty="0"/>
          </a:p>
        </p:txBody>
      </p:sp>
      <p:pic>
        <p:nvPicPr>
          <p:cNvPr id="8" name="Объект 7" descr="C:\Users\18EE~1\AppData\Local\Temp\Rar$DRa18780.17072\2 раздел\9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1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«размещение заказа»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54</a:t>
            </a:fld>
            <a:endParaRPr lang="ru-RU" dirty="0"/>
          </a:p>
        </p:txBody>
      </p:sp>
      <p:pic>
        <p:nvPicPr>
          <p:cNvPr id="8" name="Объект 7" descr="C:\Users\18EE~1\AppData\Local\Temp\Rar$DRa18780.22574\2 раздел\10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1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отчет «Заказы на производство»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55</a:t>
            </a:fld>
            <a:endParaRPr lang="ru-RU" dirty="0"/>
          </a:p>
        </p:txBody>
      </p:sp>
      <p:pic>
        <p:nvPicPr>
          <p:cNvPr id="8" name="Объект 7" descr="C:\Users\18EE~1\AppData\Local\Temp\Rar$DRa18780.32664\2 раздел\1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1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процесс создания документа «Расходная накладная»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56</a:t>
            </a:fld>
            <a:endParaRPr lang="ru-RU" dirty="0"/>
          </a:p>
        </p:txBody>
      </p:sp>
      <p:pic>
        <p:nvPicPr>
          <p:cNvPr id="8" name="Объект 7" descr="C:\Users\18EE~1\AppData\Local\Temp\Rar$DRa18780.39273\2 раздел\1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1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процесс создания документа «Расходная накладная» вкладка «Основное»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57</a:t>
            </a:fld>
            <a:endParaRPr lang="ru-RU" dirty="0"/>
          </a:p>
        </p:txBody>
      </p:sp>
      <p:pic>
        <p:nvPicPr>
          <p:cNvPr id="8" name="Объект 7" descr="C:\Users\18EE~1\AppData\Local\Temp\Rar$DRa18780.2352\2 раздел\13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1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процесс создания документа «Расходная накладная» вкладка «Основное»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58</a:t>
            </a:fld>
            <a:endParaRPr lang="ru-RU" dirty="0"/>
          </a:p>
        </p:txBody>
      </p:sp>
      <p:pic>
        <p:nvPicPr>
          <p:cNvPr id="8" name="Объект 7" descr="C:\Users\18EE~1\AppData\Local\Temp\Rar$DRa18780.5738\2 раздел\14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1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«Расходная накладная» вкладка «Оплата»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59</a:t>
            </a:fld>
            <a:endParaRPr lang="ru-RU" dirty="0"/>
          </a:p>
        </p:txBody>
      </p:sp>
      <p:pic>
        <p:nvPicPr>
          <p:cNvPr id="8" name="Объект 7" descr="C:\Users\18EE~1\AppData\Local\Temp\Rar$DRa18780.31280\2 раздел\15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настройка учета по организациям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" name="Рисунок 8" descr="C:\Users\18EE~1\AppData\Local\Temp\Rar$DRa7608.29750\1 раздел\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49" y="1628800"/>
            <a:ext cx="7412767" cy="43601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453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анализ отгрузки и оплаты по заказу покупателя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60</a:t>
            </a:fld>
            <a:endParaRPr lang="ru-RU" dirty="0"/>
          </a:p>
        </p:txBody>
      </p:sp>
      <p:pic>
        <p:nvPicPr>
          <p:cNvPr id="8" name="Объект 7" descr="C:\Users\18EE~1\AppData\Local\Temp\Rar$DRa18780.36236\2 раздел\16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установка отбора в журнале заказов 	покупателей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61</a:t>
            </a:fld>
            <a:endParaRPr lang="ru-RU" dirty="0"/>
          </a:p>
        </p:txBody>
      </p:sp>
      <p:pic>
        <p:nvPicPr>
          <p:cNvPr id="8" name="Объект 7" descr="C:\Users\18EE~1\AppData\Local\Temp\Rar$DRa18780.43391\2 раздел\17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заказ покупателя «мяч гимнастический»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62</a:t>
            </a:fld>
            <a:endParaRPr lang="ru-RU" dirty="0"/>
          </a:p>
        </p:txBody>
      </p:sp>
      <p:pic>
        <p:nvPicPr>
          <p:cNvPr id="8" name="Объект 7" descr="C:\Users\18EE~1\AppData\Local\Temp\Rar$DRa18780.37963\2 раздел\18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обновление журнала заказов </a:t>
            </a:r>
            <a:r>
              <a:rPr lang="ru-RU" sz="1800" dirty="0" smtClean="0"/>
              <a:t>покупателей	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63</a:t>
            </a:fld>
            <a:endParaRPr lang="ru-RU" dirty="0"/>
          </a:p>
        </p:txBody>
      </p:sp>
      <p:pic>
        <p:nvPicPr>
          <p:cNvPr id="8" name="Объект 7" descr="C:\Users\18EE~1\AppData\Local\Temp\Rar$DRa18780.47573\2 раздел\19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201"/>
            <a:ext cx="8229600" cy="450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«Расходные накладные»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64</a:t>
            </a:fld>
            <a:endParaRPr lang="ru-RU" dirty="0"/>
          </a:p>
        </p:txBody>
      </p:sp>
      <p:pic>
        <p:nvPicPr>
          <p:cNvPr id="8" name="Объект 7" descr="C:\Users\18EE~1\AppData\Local\Temp\Rar$DRa18780.8399\2 раздел\20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r>
              <a:rPr lang="ru-RU" sz="1800" dirty="0"/>
              <a:t>документ создания «Расходная накладная»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65</a:t>
            </a:fld>
            <a:endParaRPr lang="ru-RU" dirty="0"/>
          </a:p>
        </p:txBody>
      </p:sp>
      <p:pic>
        <p:nvPicPr>
          <p:cNvPr id="8" name="Объект 7" descr="C:\Users\18EE~1\AppData\Local\Temp\Rar$DRa18780.13025\2 раздел\2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процесс создания «Заказ-наряд»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66</a:t>
            </a:fld>
            <a:endParaRPr lang="ru-RU" dirty="0"/>
          </a:p>
        </p:txBody>
      </p:sp>
      <p:pic>
        <p:nvPicPr>
          <p:cNvPr id="8" name="Объект 7" descr="C:\Users\18EE~1\AppData\Local\Temp\Rar$DRa18780.29495\2 раздел\2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«Счет на оплату</a:t>
            </a:r>
            <a:r>
              <a:rPr lang="ru-RU" sz="1800" dirty="0" smtClean="0"/>
              <a:t>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67</a:t>
            </a:fld>
            <a:endParaRPr lang="ru-RU" dirty="0"/>
          </a:p>
        </p:txBody>
      </p:sp>
      <p:pic>
        <p:nvPicPr>
          <p:cNvPr id="8" name="Объект 7" descr="C:\Users\18EE~1\AppData\Local\Temp\Rar$DRa18780.3485\2 раздел\23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 «Заказ-наряд 3 от 01.04.2020»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68</a:t>
            </a:fld>
            <a:endParaRPr lang="ru-RU" dirty="0"/>
          </a:p>
        </p:txBody>
      </p:sp>
      <p:pic>
        <p:nvPicPr>
          <p:cNvPr id="8" name="Объект 7" descr="C:\Users\18EE~1\AppData\Local\Temp\Rar$DRa18780.20797\2 раздел\24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 «Заказ на работу»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69</a:t>
            </a:fld>
            <a:endParaRPr lang="ru-RU" dirty="0"/>
          </a:p>
        </p:txBody>
      </p:sp>
      <p:pic>
        <p:nvPicPr>
          <p:cNvPr id="8" name="Объект 7" descr="C:\Users\18EE~1\AppData\Local\Temp\Rar$DRa18780.29070\2 раздел\25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настройка учета розничных продаж.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7</a:t>
            </a:fld>
            <a:endParaRPr lang="ru-RU" dirty="0"/>
          </a:p>
        </p:txBody>
      </p:sp>
      <p:pic>
        <p:nvPicPr>
          <p:cNvPr id="8" name="Объект 7" descr="C:\Users\18EE~1\AppData\Local\Temp\Rar$DRa7608.24177\1 раздел\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 «Учет времени»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70</a:t>
            </a:fld>
            <a:endParaRPr lang="ru-RU" dirty="0"/>
          </a:p>
        </p:txBody>
      </p:sp>
      <p:pic>
        <p:nvPicPr>
          <p:cNvPr id="8" name="Объект 7" descr="C:\Users\18EE~1\AppData\Local\Temp\Rar$DRa18780.34024\2 раздел\26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 «Заказ-наряд 3 от 01.04.2020»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71</a:t>
            </a:fld>
            <a:endParaRPr lang="ru-RU" dirty="0"/>
          </a:p>
        </p:txBody>
      </p:sp>
      <p:pic>
        <p:nvPicPr>
          <p:cNvPr id="8" name="Объект 7" descr="C:\Users\18EE~1\AppData\Local\Temp\Rar$DRa18780.7148\2 раздел\27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 «Заказ-наряд 3 от 01.04.2020»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72</a:t>
            </a:fld>
            <a:endParaRPr lang="ru-RU" dirty="0"/>
          </a:p>
        </p:txBody>
      </p:sp>
      <p:pic>
        <p:nvPicPr>
          <p:cNvPr id="8" name="Объект 7" descr="C:\Users\18EE~1\AppData\Local\Temp\Rar$DRa18780.15183\2 раздел\28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 «Акт выполненных работ»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73</a:t>
            </a:fld>
            <a:endParaRPr lang="ru-RU" dirty="0"/>
          </a:p>
        </p:txBody>
      </p:sp>
      <p:pic>
        <p:nvPicPr>
          <p:cNvPr id="8" name="Объект 7" descr="C:\Users\18EE~1\AppData\Local\Temp\Rar$DRa18780.19294\2 раздел\29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документ  «акт выполненных работ»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74</a:t>
            </a:fld>
            <a:endParaRPr lang="ru-RU" dirty="0"/>
          </a:p>
        </p:txBody>
      </p:sp>
      <p:pic>
        <p:nvPicPr>
          <p:cNvPr id="8" name="Объект 7" descr="C:\Users\18EE~1\AppData\Local\Temp\Rar$DRa18780.23344\2 раздел\30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отчет выполненных работ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75</a:t>
            </a:fld>
            <a:endParaRPr lang="ru-RU" dirty="0"/>
          </a:p>
        </p:txBody>
      </p:sp>
      <p:pic>
        <p:nvPicPr>
          <p:cNvPr id="8" name="Объект 7" descr="C:\Users\18EE~1\AppData\Local\Temp\Rar$DRa18780.36279\2 раздел\3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процесс создания прикладной накладной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76</a:t>
            </a:fld>
            <a:endParaRPr lang="ru-RU" dirty="0"/>
          </a:p>
        </p:txBody>
      </p:sp>
      <p:pic>
        <p:nvPicPr>
          <p:cNvPr id="8" name="Объект 7" descr="C:\Users\18EE~1\AppData\Local\Temp\Rar$DRa18780.40068\2 раздел\3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899592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отчет по продажам 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77</a:t>
            </a:fld>
            <a:endParaRPr lang="ru-RU" dirty="0"/>
          </a:p>
        </p:txBody>
      </p:sp>
      <p:pic>
        <p:nvPicPr>
          <p:cNvPr id="8" name="Объект 7" descr="C:\Users\18EE~1\AppData\Local\Temp\Rar$DRa18780.44885\2 раздел\33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отчет по продажам </a:t>
            </a:r>
            <a:r>
              <a:rPr lang="ru-RU" sz="1800" dirty="0" smtClean="0"/>
              <a:t>работ	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78</a:t>
            </a:fld>
            <a:endParaRPr lang="ru-RU" dirty="0"/>
          </a:p>
        </p:txBody>
      </p:sp>
      <p:pic>
        <p:nvPicPr>
          <p:cNvPr id="8" name="Объект 7" descr="C:\Users\18EE~1\AppData\Local\Temp\Rar$DRa18780.2691\2 раздел\34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отчет по отгрузкам и оплате заказов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79</a:t>
            </a:fld>
            <a:endParaRPr lang="ru-RU" dirty="0"/>
          </a:p>
        </p:txBody>
      </p:sp>
      <p:pic>
        <p:nvPicPr>
          <p:cNvPr id="8" name="Объект 7" descr="C:\Users\18EE~1\AppData\Local\Temp\Rar$DRa18780.5330\2 раздел\35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настройка учета запасов, работ и услуг в разрезе характеристик.</a:t>
            </a:r>
            <a:br>
              <a:rPr lang="ru-RU" sz="1800" dirty="0"/>
            </a:b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8</a:t>
            </a:fld>
            <a:endParaRPr lang="ru-RU" dirty="0"/>
          </a:p>
        </p:txBody>
      </p:sp>
      <p:pic>
        <p:nvPicPr>
          <p:cNvPr id="8" name="Объект 7" descr="C:\Users\18EE~1\AppData\Local\Temp\Rar$DRa7608.30405\1 раздел\3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план продаж за апрель 2020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80</a:t>
            </a:fld>
            <a:endParaRPr lang="ru-RU" dirty="0"/>
          </a:p>
        </p:txBody>
      </p:sp>
      <p:pic>
        <p:nvPicPr>
          <p:cNvPr id="8" name="Объект 7" descr="C:\Users\18EE~1\AppData\Local\Temp\Rar$DRa18780.8621\2 раздел\36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отчет «Воронка продаж»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81</a:t>
            </a:fld>
            <a:endParaRPr lang="ru-RU" dirty="0"/>
          </a:p>
        </p:txBody>
      </p:sp>
      <p:pic>
        <p:nvPicPr>
          <p:cNvPr id="8" name="Объект 7" descr="C:\Users\18EE~1\AppData\Local\Temp\Rar$DRa18780.22951\2 раздел\37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отчет «Управление </a:t>
            </a:r>
            <a:r>
              <a:rPr lang="ru-RU" sz="1800" dirty="0" err="1"/>
              <a:t>лидами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82</a:t>
            </a:fld>
            <a:endParaRPr lang="ru-RU" dirty="0"/>
          </a:p>
        </p:txBody>
      </p:sp>
      <p:pic>
        <p:nvPicPr>
          <p:cNvPr id="8" name="Объект 7" descr="C:\Users\18EE~1\AppData\Local\Temp\Rar$DRa18780.11281\2 раздел\38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932" y="1600200"/>
            <a:ext cx="5270135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отчет «Лиды»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83</a:t>
            </a:fld>
            <a:endParaRPr lang="ru-RU" dirty="0"/>
          </a:p>
        </p:txBody>
      </p:sp>
      <p:pic>
        <p:nvPicPr>
          <p:cNvPr id="8" name="Объект 7" descr="C:\Users\18EE~1\AppData\Local\Temp\Rar$DRa18780.19727\2 раздел\39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932" y="1600200"/>
            <a:ext cx="5270135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отчет «Анализ </a:t>
            </a:r>
            <a:r>
              <a:rPr lang="ru-RU" sz="1800" dirty="0" err="1"/>
              <a:t>лидов</a:t>
            </a:r>
            <a:r>
              <a:rPr lang="ru-RU" sz="1800" dirty="0"/>
              <a:t>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84</a:t>
            </a:fld>
            <a:endParaRPr lang="ru-RU" dirty="0"/>
          </a:p>
        </p:txBody>
      </p:sp>
      <p:pic>
        <p:nvPicPr>
          <p:cNvPr id="8" name="Объект 7" descr="C:\Users\18EE~1\AppData\Local\Temp\Rar$DRa18780.24536\2 раздел\40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932" y="1600200"/>
            <a:ext cx="5270135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Ассистент управления нашей фирмой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85</a:t>
            </a:fld>
            <a:endParaRPr lang="ru-RU" dirty="0"/>
          </a:p>
        </p:txBody>
      </p:sp>
      <p:pic>
        <p:nvPicPr>
          <p:cNvPr id="8" name="Объект 7" descr="C:\Users\18EE~1\AppData\Local\Temp\Rar$DRa18780.27680\2 раздел\41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932" y="1600200"/>
            <a:ext cx="5270135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447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изменение состояния заказов при </a:t>
            </a:r>
            <a:r>
              <a:rPr lang="ru-RU" sz="1800" dirty="0" smtClean="0"/>
              <a:t>оплате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продажами и клиентской базой</a:t>
            </a:r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86</a:t>
            </a:fld>
            <a:endParaRPr lang="ru-RU" dirty="0"/>
          </a:p>
        </p:txBody>
      </p:sp>
      <p:pic>
        <p:nvPicPr>
          <p:cNvPr id="8" name="Объект 7" descr="C:\Users\18EE~1\AppData\Local\Temp\Rar$DRa18780.35340\2 раздел\42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932" y="1600200"/>
            <a:ext cx="5270135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447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«Заказ поставщику»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</a:t>
            </a:r>
            <a:r>
              <a:rPr lang="ru-RU" cap="all" dirty="0" smtClean="0"/>
              <a:t>ЗАКУПКАМИ</a:t>
            </a:r>
            <a:endParaRPr lang="ru-RU" cap="all" dirty="0"/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87</a:t>
            </a:fld>
            <a:endParaRPr lang="ru-RU" dirty="0"/>
          </a:p>
        </p:txBody>
      </p:sp>
      <p:pic>
        <p:nvPicPr>
          <p:cNvPr id="8" name="Объект 7" descr="C:\Users\18EE~1\AppData\Local\Temp\Rar$DIa34200.3065\4.1-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32441"/>
            <a:ext cx="8229600" cy="4261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447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заполнение заказа поставщику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</a:t>
            </a:r>
            <a:r>
              <a:rPr lang="ru-RU" cap="all" dirty="0" smtClean="0"/>
              <a:t>ЗАКУПКАМИ</a:t>
            </a:r>
            <a:endParaRPr lang="ru-RU" cap="all" dirty="0"/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88</a:t>
            </a:fld>
            <a:endParaRPr lang="ru-RU" dirty="0"/>
          </a:p>
        </p:txBody>
      </p:sp>
      <p:pic>
        <p:nvPicPr>
          <p:cNvPr id="8" name="Объект 7" descr="C:\Users\18EE~1\AppData\Local\Temp\Rar$DIa34200.3065\4.1-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32441"/>
            <a:ext cx="8229600" cy="4261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82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отчет заказа поставщикам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</a:t>
            </a:r>
            <a:r>
              <a:rPr lang="ru-RU" cap="all" dirty="0" smtClean="0"/>
              <a:t>ЗАКУПКАМИ</a:t>
            </a:r>
            <a:endParaRPr lang="ru-RU" cap="all" dirty="0"/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89</a:t>
            </a:fld>
            <a:endParaRPr lang="ru-RU" dirty="0"/>
          </a:p>
        </p:txBody>
      </p:sp>
      <p:pic>
        <p:nvPicPr>
          <p:cNvPr id="8" name="Объект 7" descr="C:\Users\18EE~1\AppData\Local\Temp\Rar$DIa34200.8595\4.1-3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4946"/>
            <a:ext cx="8229600" cy="4436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82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настройка технологических операций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ПЕРЕД НАЧАЛОМ РАБОТЫ В СИСТЕМЕ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 descr="C:\Users\18EE~1\AppData\Local\Temp\Rar$DRa7608.41101\1 раздел\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31" y="1556792"/>
            <a:ext cx="7212565" cy="4576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отчет размещения заказов поставщикам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</a:t>
            </a:r>
            <a:r>
              <a:rPr lang="ru-RU" cap="all" dirty="0" smtClean="0"/>
              <a:t>ЗАКУПКАМИ</a:t>
            </a:r>
            <a:endParaRPr lang="ru-RU" cap="all" dirty="0"/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90</a:t>
            </a:fld>
            <a:endParaRPr lang="ru-RU" dirty="0"/>
          </a:p>
        </p:txBody>
      </p:sp>
      <p:pic>
        <p:nvPicPr>
          <p:cNvPr id="8" name="Объект 7" descr="C:\Users\18EE~1\AppData\Local\Temp\Rar$DIa34200.5891\4.1-4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7520"/>
            <a:ext cx="8229600" cy="44313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82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счет на оплату от поставщика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</a:t>
            </a:r>
            <a:r>
              <a:rPr lang="ru-RU" cap="all" dirty="0" smtClean="0"/>
              <a:t>ЗАКУПКАМИ</a:t>
            </a:r>
            <a:endParaRPr lang="ru-RU" cap="all" dirty="0"/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91</a:t>
            </a:fld>
            <a:endParaRPr lang="ru-RU" dirty="0"/>
          </a:p>
        </p:txBody>
      </p:sp>
      <p:pic>
        <p:nvPicPr>
          <p:cNvPr id="8" name="Объект 7" descr="C:\Users\18EE~1\AppData\Local\Temp\Rar$DIa34200.11092\4.1-5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2667"/>
            <a:ext cx="8229600" cy="4421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82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счет на оплату (полученный) от поставщика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</a:t>
            </a:r>
            <a:r>
              <a:rPr lang="ru-RU" cap="all" dirty="0" smtClean="0"/>
              <a:t>ЗАКУПКАМИ</a:t>
            </a:r>
            <a:endParaRPr lang="ru-RU" cap="all" dirty="0"/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92</a:t>
            </a:fld>
            <a:endParaRPr lang="ru-RU" dirty="0"/>
          </a:p>
        </p:txBody>
      </p:sp>
      <p:pic>
        <p:nvPicPr>
          <p:cNvPr id="8" name="Объект 7" descr="C:\Users\18EE~1\AppData\Local\Temp\Rar$DIa34200.27391\4.1-6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9703"/>
            <a:ext cx="8229600" cy="44269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82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приходная накладная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</a:t>
            </a:r>
            <a:r>
              <a:rPr lang="ru-RU" cap="all" dirty="0" smtClean="0"/>
              <a:t>ЗАКУПКАМИ</a:t>
            </a:r>
            <a:endParaRPr lang="ru-RU" cap="all" dirty="0"/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93</a:t>
            </a:fld>
            <a:endParaRPr lang="ru-RU" dirty="0"/>
          </a:p>
        </p:txBody>
      </p:sp>
      <p:pic>
        <p:nvPicPr>
          <p:cNvPr id="8" name="Объект 7" descr="C:\Users\18EE~1\AppData\Local\Temp\Rar$DIa34200.32181\4.1-7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5240"/>
            <a:ext cx="8229600" cy="4415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82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 приходная накладная вкладка «Услуги»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</a:t>
            </a:r>
            <a:r>
              <a:rPr lang="ru-RU" cap="all" dirty="0" smtClean="0"/>
              <a:t>ЗАКУПКАМИ</a:t>
            </a:r>
            <a:endParaRPr lang="ru-RU" cap="all" dirty="0"/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94</a:t>
            </a:fld>
            <a:endParaRPr lang="ru-RU" dirty="0"/>
          </a:p>
        </p:txBody>
      </p:sp>
      <p:pic>
        <p:nvPicPr>
          <p:cNvPr id="8" name="Объект 7" descr="C:\Users\18EE~1\AppData\Local\Temp\Rar$DIa34200.37723\4.1-8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7813"/>
            <a:ext cx="8229600" cy="4410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82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приходная накладная вкладка «Распределить услуги»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</a:t>
            </a:r>
            <a:r>
              <a:rPr lang="ru-RU" cap="all" dirty="0" smtClean="0"/>
              <a:t>ЗАКУПКАМИ</a:t>
            </a:r>
            <a:endParaRPr lang="ru-RU" cap="all" dirty="0"/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95</a:t>
            </a:fld>
            <a:endParaRPr lang="ru-RU" dirty="0"/>
          </a:p>
        </p:txBody>
      </p:sp>
      <p:pic>
        <p:nvPicPr>
          <p:cNvPr id="8" name="Объект 7" descr="C:\Users\18EE~1\AppData\Local\Temp\Rar$DIa34200.44752\4.1-9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0093"/>
            <a:ext cx="8229600" cy="4426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82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Анализ закупок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cap="all" dirty="0"/>
              <a:t>управление </a:t>
            </a:r>
            <a:r>
              <a:rPr lang="ru-RU" cap="all" dirty="0" smtClean="0"/>
              <a:t>ЗАКУПКАМИ</a:t>
            </a:r>
            <a:endParaRPr lang="ru-RU" cap="all" dirty="0"/>
          </a:p>
          <a:p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96</a:t>
            </a:fld>
            <a:endParaRPr lang="ru-RU" dirty="0"/>
          </a:p>
        </p:txBody>
      </p:sp>
      <p:pic>
        <p:nvPicPr>
          <p:cNvPr id="8" name="Объект 7" descr="C:\Users\18EE~1\AppData\Local\Temp\Rar$DIa34200.6628\4.1-10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2667"/>
            <a:ext cx="8229600" cy="4421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82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возврат товаров поставщику документом «Расходная накладная»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УПРАВЛЕНИЕ ЗАКУПКАМИ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97</a:t>
            </a:fld>
            <a:endParaRPr lang="ru-RU" dirty="0"/>
          </a:p>
        </p:txBody>
      </p:sp>
      <p:pic>
        <p:nvPicPr>
          <p:cNvPr id="8" name="Объект 7" descr="C:\Users\18EE~1\AppData\Local\Temp\Rar$DIa34200.17940\4.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0093"/>
            <a:ext cx="8229600" cy="4426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45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заказ покупателя на продукцию и товары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УПРАВЛЕНИЕ ЗАКУПКАМИ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98</a:t>
            </a:fld>
            <a:endParaRPr lang="ru-RU" dirty="0"/>
          </a:p>
        </p:txBody>
      </p:sp>
      <p:pic>
        <p:nvPicPr>
          <p:cNvPr id="8" name="Объект 7" descr="C:\Users\18EE~1\AppData\Local\Temp\Rar$DIa34200.33237\4.3-1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7520"/>
            <a:ext cx="8229600" cy="44313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55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Autofit/>
          </a:bodyPr>
          <a:lstStyle/>
          <a:p>
            <a:pPr algn="l"/>
            <a:r>
              <a:rPr lang="ru-RU" sz="1800" dirty="0"/>
              <a:t>заказ на производство для клиента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latin typeface="Gilroy Bold" pitchFamily="50" charset="-52"/>
              </a:rPr>
              <a:t>УПРАВЛЕНИЕ ЗАКУПКАМИ</a:t>
            </a:r>
            <a:endParaRPr lang="ru-RU" dirty="0"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99</a:t>
            </a:fld>
            <a:endParaRPr lang="ru-RU" dirty="0"/>
          </a:p>
        </p:txBody>
      </p:sp>
      <p:pic>
        <p:nvPicPr>
          <p:cNvPr id="8" name="Объект 7" descr="C:\Users\18EE~1\AppData\Local\Temp\Rar$DIa34200.41403\4.3-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8708"/>
            <a:ext cx="8229600" cy="44289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55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Николаенко_ААИ-2015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Gilroy SemiBold"/>
        <a:ea typeface=""/>
        <a:cs typeface=""/>
      </a:majorFont>
      <a:minorFont>
        <a:latin typeface="Gilro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Николаенко_ААИ-2015.thmx</Template>
  <TotalTime>1117</TotalTime>
  <Words>2215</Words>
  <Application>Microsoft Office PowerPoint</Application>
  <PresentationFormat>Экран (4:3)</PresentationFormat>
  <Paragraphs>770</Paragraphs>
  <Slides>175</Slides>
  <Notes>175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175</vt:i4>
      </vt:variant>
    </vt:vector>
  </HeadingPairs>
  <TitlesOfParts>
    <vt:vector size="181" baseType="lpstr">
      <vt:lpstr>Arial</vt:lpstr>
      <vt:lpstr>Calibri</vt:lpstr>
      <vt:lpstr>Gilroy</vt:lpstr>
      <vt:lpstr>Gilroy Bold</vt:lpstr>
      <vt:lpstr>Gilroy SemiBold</vt:lpstr>
      <vt:lpstr>Николаенко_ААИ-2015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настройка учета по организациям</vt:lpstr>
      <vt:lpstr>настройка учета розничных продаж.</vt:lpstr>
      <vt:lpstr>настройка учета запасов, работ и услуг в разрезе характеристик. </vt:lpstr>
      <vt:lpstr>настройка технологических операций</vt:lpstr>
      <vt:lpstr>настройки раздела учета «Деньги».</vt:lpstr>
      <vt:lpstr>форма списка справочника «Организация».</vt:lpstr>
      <vt:lpstr>карточка Организации.</vt:lpstr>
      <vt:lpstr>создание факсимиле печати.</vt:lpstr>
      <vt:lpstr>создание подписи физ. Лица.</vt:lpstr>
      <vt:lpstr>юридические данные организации</vt:lpstr>
      <vt:lpstr>юридические данные организации -2</vt:lpstr>
      <vt:lpstr>создание организационно-структурной единицы компании.</vt:lpstr>
      <vt:lpstr>создание подразделений компании</vt:lpstr>
      <vt:lpstr>создание единицы брака</vt:lpstr>
      <vt:lpstr>склады компании</vt:lpstr>
      <vt:lpstr>категория запаса в справочнике «Номенклатура» </vt:lpstr>
      <vt:lpstr>информация о номенклатуре «Батут»</vt:lpstr>
      <vt:lpstr>характеристики номенклатуры</vt:lpstr>
      <vt:lpstr>информация о номенклатуре «Каркас»</vt:lpstr>
      <vt:lpstr>управление запасами номенклатуры</vt:lpstr>
      <vt:lpstr>количество номенклатуры товара</vt:lpstr>
      <vt:lpstr>товары подлежащие комиссии</vt:lpstr>
      <vt:lpstr>раздел Ответственного хранения</vt:lpstr>
      <vt:lpstr>создание номенклатуры спортивных товаров</vt:lpstr>
      <vt:lpstr>раздел «виды цен»</vt:lpstr>
      <vt:lpstr>раздел «формирование цен»</vt:lpstr>
      <vt:lpstr>пример механизма «формирование цен» </vt:lpstr>
      <vt:lpstr>установка цен согласно характеристикам</vt:lpstr>
      <vt:lpstr>пример формирования прайс-листа </vt:lpstr>
      <vt:lpstr>перечень спецификации продукции </vt:lpstr>
      <vt:lpstr>спецификация вкладки «Состав»</vt:lpstr>
      <vt:lpstr>отчет нормативного состава изделия</vt:lpstr>
      <vt:lpstr>процесс создания контрагента</vt:lpstr>
      <vt:lpstr>процесс начала ввода начальных остатков шаг 1</vt:lpstr>
      <vt:lpstr>процесс начала ввода начальных остатков шаг 2</vt:lpstr>
      <vt:lpstr>процесс начала ввода начальных остатков шаг 3</vt:lpstr>
      <vt:lpstr>процесс начала ввода начальных остатков шаг 4</vt:lpstr>
      <vt:lpstr>документ события «Личная встреча»</vt:lpstr>
      <vt:lpstr>документ события «Телефонный звонок»</vt:lpstr>
      <vt:lpstr>документ события «Прочее»</vt:lpstr>
      <vt:lpstr>календарь событий</vt:lpstr>
      <vt:lpstr>документ «задание на работу»</vt:lpstr>
      <vt:lpstr>создание документа «заказ покупателя»</vt:lpstr>
      <vt:lpstr>заказ покупателя (2)  </vt:lpstr>
      <vt:lpstr>документ события «Личная встреча»</vt:lpstr>
      <vt:lpstr>документ события «Личная встреча»</vt:lpstr>
      <vt:lpstr>анализ заказа покупателя</vt:lpstr>
      <vt:lpstr>заказ на производство. Вкладка «продукция»</vt:lpstr>
      <vt:lpstr>документ «размещение заказа»</vt:lpstr>
      <vt:lpstr>отчет «Заказы на производство»</vt:lpstr>
      <vt:lpstr>процесс создания документа «Расходная накладная»</vt:lpstr>
      <vt:lpstr>процесс создания документа «Расходная накладная» вкладка «Основное»</vt:lpstr>
      <vt:lpstr>процесс создания документа «Расходная накладная» вкладка «Основное»</vt:lpstr>
      <vt:lpstr>документ «Расходная накладная» вкладка «Оплата»</vt:lpstr>
      <vt:lpstr>анализ отгрузки и оплаты по заказу покупателя</vt:lpstr>
      <vt:lpstr>установка отбора в журнале заказов  покупателей</vt:lpstr>
      <vt:lpstr>заказ покупателя «мяч гимнастический»</vt:lpstr>
      <vt:lpstr>обновление журнала заказов покупателей </vt:lpstr>
      <vt:lpstr>документ «Расходные накладные»</vt:lpstr>
      <vt:lpstr>документ создания «Расходная накладная»</vt:lpstr>
      <vt:lpstr>процесс создания «Заказ-наряд»</vt:lpstr>
      <vt:lpstr>документ «Счет на оплату»</vt:lpstr>
      <vt:lpstr>документ  «Заказ-наряд 3 от 01.04.2020»</vt:lpstr>
      <vt:lpstr>документ  «Заказ на работу»</vt:lpstr>
      <vt:lpstr>документ  «Учет времени»</vt:lpstr>
      <vt:lpstr>документ  «Заказ-наряд 3 от 01.04.2020»</vt:lpstr>
      <vt:lpstr>документ  «Заказ-наряд 3 от 01.04.2020»</vt:lpstr>
      <vt:lpstr>документ  «Акт выполненных работ»</vt:lpstr>
      <vt:lpstr>документ  «акт выполненных работ»</vt:lpstr>
      <vt:lpstr>отчет выполненных работ</vt:lpstr>
      <vt:lpstr>процесс создания прикладной накладной</vt:lpstr>
      <vt:lpstr>отчет по продажам </vt:lpstr>
      <vt:lpstr>отчет по продажам работ </vt:lpstr>
      <vt:lpstr>отчет по отгрузкам и оплате заказов</vt:lpstr>
      <vt:lpstr>план продаж за апрель 2020</vt:lpstr>
      <vt:lpstr>отчет «Воронка продаж»</vt:lpstr>
      <vt:lpstr>отчет «Управление лидами</vt:lpstr>
      <vt:lpstr>отчет «Лиды»</vt:lpstr>
      <vt:lpstr>отчет «Анализ лидов»</vt:lpstr>
      <vt:lpstr>Ассистент управления нашей фирмой</vt:lpstr>
      <vt:lpstr>изменение состояния заказов при оплате</vt:lpstr>
      <vt:lpstr>«Заказ поставщику»</vt:lpstr>
      <vt:lpstr>заполнение заказа поставщику</vt:lpstr>
      <vt:lpstr>отчет заказа поставщикам</vt:lpstr>
      <vt:lpstr>отчет размещения заказов поставщикам</vt:lpstr>
      <vt:lpstr>счет на оплату от поставщика</vt:lpstr>
      <vt:lpstr>счет на оплату (полученный) от поставщика</vt:lpstr>
      <vt:lpstr>приходная накладная</vt:lpstr>
      <vt:lpstr> приходная накладная вкладка «Услуги»</vt:lpstr>
      <vt:lpstr>приходная накладная вкладка «Распределить услуги»</vt:lpstr>
      <vt:lpstr>Анализ закупок</vt:lpstr>
      <vt:lpstr>возврат товаров поставщику документом «Расходная накладная»</vt:lpstr>
      <vt:lpstr>заказ покупателя на продукцию и товары</vt:lpstr>
      <vt:lpstr>заказ на производство для клиента</vt:lpstr>
      <vt:lpstr>заказ на производство для клиента</vt:lpstr>
      <vt:lpstr>расчет потребностей в заказах</vt:lpstr>
      <vt:lpstr>номенклатура «Мяч-гимнастический» Управление запасами </vt:lpstr>
      <vt:lpstr>данные по продажам номенклатуры</vt:lpstr>
      <vt:lpstr>обеспечение заказа покупателя </vt:lpstr>
      <vt:lpstr>график движения запасов</vt:lpstr>
      <vt:lpstr>документ «Инвентаризация»</vt:lpstr>
      <vt:lpstr>документ «Списание запасов»</vt:lpstr>
      <vt:lpstr>документ «Оприходование запасов»</vt:lpstr>
      <vt:lpstr>документ «Перемещение запасов»</vt:lpstr>
      <vt:lpstr>документ «Остатки товаров на складах»</vt:lpstr>
      <vt:lpstr>документ «Движение товаров»</vt:lpstr>
      <vt:lpstr>документ «Себестоимость остатков»</vt:lpstr>
      <vt:lpstr>Отчет «Расчеты с покупателями»</vt:lpstr>
      <vt:lpstr>Отчет «Остатки по расчетам с покупателями»</vt:lpstr>
      <vt:lpstr>Отчет «Задолженность покупателей»</vt:lpstr>
      <vt:lpstr>Отчет «Расчеты с поставщиками»</vt:lpstr>
      <vt:lpstr>график задолженности по срокам долга</vt:lpstr>
      <vt:lpstr>документ «Взаиморасчеты»</vt:lpstr>
      <vt:lpstr>«Пульс бизнеса»</vt:lpstr>
      <vt:lpstr>«Монитор руководителя»</vt:lpstr>
      <vt:lpstr>создание документа  «Расход со счета»</vt:lpstr>
      <vt:lpstr>форма подбора долгов поставщикам</vt:lpstr>
      <vt:lpstr>создание отчета «Форма корректировки долга»</vt:lpstr>
      <vt:lpstr>создание отчета «Форма корректировки долга» вкладка Расчеты поставщикам</vt:lpstr>
      <vt:lpstr>платежный календарь</vt:lpstr>
      <vt:lpstr>документ «поступление денег»</vt:lpstr>
      <vt:lpstr>документ «Заявка на расход денег»</vt:lpstr>
      <vt:lpstr>отчет «Деньги»</vt:lpstr>
      <vt:lpstr>отчет «Остатки денег»</vt:lpstr>
      <vt:lpstr>отчет «Монитор денег»»</vt:lpstr>
      <vt:lpstr>документ «списание материалов на выпуск продукции»</vt:lpstr>
      <vt:lpstr>документ «Сдельный наряд»</vt:lpstr>
      <vt:lpstr>документ «Заказ-наряд»</vt:lpstr>
      <vt:lpstr>документ Расходов включенных в себестоимость</vt:lpstr>
      <vt:lpstr> документ Электроэнергии на нужды производства</vt:lpstr>
      <vt:lpstr>документ Распределения затрат</vt:lpstr>
      <vt:lpstr>документ Распределения затрат Вкладка продукция</vt:lpstr>
      <vt:lpstr>документ Распределения затрат Вкладка Затраты</vt:lpstr>
      <vt:lpstr>документ Распределения затрат Вкладка Затраты -2</vt:lpstr>
      <vt:lpstr>отчет Себестоимость выпуска</vt:lpstr>
      <vt:lpstr>документ «Расходы при импорте»</vt:lpstr>
      <vt:lpstr>документ «Расходы при импорте» вкладка «Разделы»</vt:lpstr>
      <vt:lpstr>документ «Начисление зарплаты»</vt:lpstr>
      <vt:lpstr>документ «Помощник ввода начальных остатков</vt:lpstr>
      <vt:lpstr>документ «Приходная накладная»</vt:lpstr>
      <vt:lpstr>документ «Зарплаты сотрудников»</vt:lpstr>
      <vt:lpstr> документ «Доходы и расходы по отгрузке»</vt:lpstr>
      <vt:lpstr>документ «Доходы и расходы по заказам покупателей»</vt:lpstr>
      <vt:lpstr>документ «Начисление налогов»</vt:lpstr>
      <vt:lpstr>документ «Доходы и расходы по отгрузке </vt:lpstr>
      <vt:lpstr>отчет «Прибыли и убытки»</vt:lpstr>
      <vt:lpstr>карточка сотрудника</vt:lpstr>
      <vt:lpstr>документ  прием на работу</vt:lpstr>
      <vt:lpstr>документ  Штатное расписание</vt:lpstr>
      <vt:lpstr>отчет  Штатное расписание</vt:lpstr>
      <vt:lpstr>документ  «Задания на работу»</vt:lpstr>
      <vt:lpstr>документ  «Задания на работу»</vt:lpstr>
      <vt:lpstr>календарь сотрудника</vt:lpstr>
      <vt:lpstr>документ «Учет времени</vt:lpstr>
      <vt:lpstr>отчет на месяц «Задания на работу»</vt:lpstr>
      <vt:lpstr> календарь загрузки сотрудника</vt:lpstr>
      <vt:lpstr>Табель сотрудников</vt:lpstr>
      <vt:lpstr>График работы сотрудников</vt:lpstr>
      <vt:lpstr>документ отработанного времени по дням</vt:lpstr>
      <vt:lpstr>документ виды начислений и удержаний</vt:lpstr>
      <vt:lpstr>документ «Сдельный наряд»</vt:lpstr>
      <vt:lpstr>документ «Заказ-наряд»</vt:lpstr>
      <vt:lpstr>документ «Начисление зарплаты»</vt:lpstr>
      <vt:lpstr> отчет  «Начисление и задержание»</vt:lpstr>
      <vt:lpstr>список параметров расчетов</vt:lpstr>
      <vt:lpstr>настройка выборки данных Выручка </vt:lpstr>
      <vt:lpstr>настройка выборки данных Себестоимость</vt:lpstr>
      <vt:lpstr>настройка выборки данных Начисление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Lepeshkin</dc:creator>
  <cp:lastModifiedBy>Николай Виноградов</cp:lastModifiedBy>
  <cp:revision>115</cp:revision>
  <cp:lastPrinted>2016-06-06T19:02:34Z</cp:lastPrinted>
  <dcterms:created xsi:type="dcterms:W3CDTF">2015-04-17T11:13:20Z</dcterms:created>
  <dcterms:modified xsi:type="dcterms:W3CDTF">2020-04-19T17:44:09Z</dcterms:modified>
</cp:coreProperties>
</file>